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34" r:id="rId4"/>
    <p:sldMasterId id="2147483747" r:id="rId5"/>
    <p:sldMasterId id="2147483760" r:id="rId6"/>
  </p:sldMasterIdLst>
  <p:notesMasterIdLst>
    <p:notesMasterId r:id="rId30"/>
  </p:notesMasterIdLst>
  <p:handoutMasterIdLst>
    <p:handoutMasterId r:id="rId31"/>
  </p:handoutMasterIdLst>
  <p:sldIdLst>
    <p:sldId id="258" r:id="rId7"/>
    <p:sldId id="2132" r:id="rId8"/>
    <p:sldId id="261" r:id="rId9"/>
    <p:sldId id="2109" r:id="rId10"/>
    <p:sldId id="2112" r:id="rId11"/>
    <p:sldId id="2123" r:id="rId12"/>
    <p:sldId id="2135" r:id="rId13"/>
    <p:sldId id="2014" r:id="rId14"/>
    <p:sldId id="2009" r:id="rId15"/>
    <p:sldId id="2124" r:id="rId16"/>
    <p:sldId id="2121" r:id="rId17"/>
    <p:sldId id="2125" r:id="rId18"/>
    <p:sldId id="268" r:id="rId19"/>
    <p:sldId id="282" r:id="rId20"/>
    <p:sldId id="2129" r:id="rId21"/>
    <p:sldId id="280" r:id="rId22"/>
    <p:sldId id="2131" r:id="rId23"/>
    <p:sldId id="2130" r:id="rId24"/>
    <p:sldId id="578" r:id="rId25"/>
    <p:sldId id="2128" r:id="rId26"/>
    <p:sldId id="2133" r:id="rId27"/>
    <p:sldId id="2134" r:id="rId28"/>
    <p:sldId id="257"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eeting Name and Date" id="{22A2C74C-C67E-4BBC-A5D6-1E3A450AF067}">
          <p14:sldIdLst>
            <p14:sldId id="258"/>
          </p14:sldIdLst>
        </p14:section>
        <p14:section name="Investments - Current and New" id="{D91B2C3B-87BB-48B1-BBA1-E5D34D147DE4}">
          <p14:sldIdLst>
            <p14:sldId id="2132"/>
            <p14:sldId id="261"/>
            <p14:sldId id="2109"/>
            <p14:sldId id="2112"/>
            <p14:sldId id="2123"/>
            <p14:sldId id="2135"/>
            <p14:sldId id="2014"/>
            <p14:sldId id="2009"/>
            <p14:sldId id="2124"/>
            <p14:sldId id="2121"/>
            <p14:sldId id="2125"/>
            <p14:sldId id="268"/>
          </p14:sldIdLst>
        </p14:section>
        <p14:section name="Other Useful Resources" id="{A6D8EED8-2035-471C-93E2-E92F1C24C4B8}">
          <p14:sldIdLst>
            <p14:sldId id="282"/>
            <p14:sldId id="2129"/>
            <p14:sldId id="280"/>
            <p14:sldId id="2131"/>
            <p14:sldId id="2130"/>
          </p14:sldIdLst>
        </p14:section>
        <p14:section name="Updates from the Director" id="{852C7525-91CD-40DC-BA1C-1061554A6957}">
          <p14:sldIdLst>
            <p14:sldId id="578"/>
          </p14:sldIdLst>
        </p14:section>
        <p14:section name="Discussion" id="{E4D7EEFC-00A5-4CBC-BDEE-5CF9CF3D832D}">
          <p14:sldIdLst>
            <p14:sldId id="2128"/>
            <p14:sldId id="2133"/>
            <p14:sldId id="2134"/>
            <p14:sldId id="2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20" userDrawn="1">
          <p15:clr>
            <a:srgbClr val="A4A3A4"/>
          </p15:clr>
        </p15:guide>
        <p15:guide id="4" pos="384" userDrawn="1">
          <p15:clr>
            <a:srgbClr val="A4A3A4"/>
          </p15:clr>
        </p15:guide>
        <p15:guide id="5" pos="7296" userDrawn="1">
          <p15:clr>
            <a:srgbClr val="A4A3A4"/>
          </p15:clr>
        </p15:guide>
        <p15:guide id="6" orient="horz" pos="1008" userDrawn="1">
          <p15:clr>
            <a:srgbClr val="A4A3A4"/>
          </p15:clr>
        </p15:guide>
        <p15:guide id="7" pos="499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hodes, Geoffrey" initials="RG" lastIdx="1" clrIdx="0">
    <p:extLst>
      <p:ext uri="{19B8F6BF-5375-455C-9EA6-DF929625EA0E}">
        <p15:presenceInfo xmlns:p15="http://schemas.microsoft.com/office/powerpoint/2012/main" userId="S::Geoffrey.Rhodes@ed.gov::4b1e40e4-1e67-4f99-b345-1c6bbbe1ba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8A8C"/>
    <a:srgbClr val="A9D2D3"/>
    <a:srgbClr val="CDE4E5"/>
    <a:srgbClr val="6AB0B2"/>
    <a:srgbClr val="5EACAE"/>
    <a:srgbClr val="D6EDF8"/>
    <a:srgbClr val="2CA34E"/>
    <a:srgbClr val="0B4365"/>
    <a:srgbClr val="6F97B5"/>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8" autoAdjust="0"/>
    <p:restoredTop sz="92846" autoAdjust="0"/>
  </p:normalViewPr>
  <p:slideViewPr>
    <p:cSldViewPr showGuides="1">
      <p:cViewPr varScale="1">
        <p:scale>
          <a:sx n="100" d="100"/>
          <a:sy n="100" d="100"/>
        </p:scale>
        <p:origin x="954" y="-42"/>
      </p:cViewPr>
      <p:guideLst>
        <p:guide orient="horz" pos="2160"/>
        <p:guide pos="3840"/>
        <p:guide orient="horz" pos="720"/>
        <p:guide pos="384"/>
        <p:guide pos="7296"/>
        <p:guide orient="horz" pos="1008"/>
        <p:guide pos="4992"/>
      </p:guideLst>
    </p:cSldViewPr>
  </p:slideViewPr>
  <p:outlineViewPr>
    <p:cViewPr>
      <p:scale>
        <a:sx n="33" d="100"/>
        <a:sy n="33" d="100"/>
      </p:scale>
      <p:origin x="0" y="-27620"/>
    </p:cViewPr>
  </p:outlineViewPr>
  <p:notesTextViewPr>
    <p:cViewPr>
      <p:scale>
        <a:sx n="3" d="2"/>
        <a:sy n="3" d="2"/>
      </p:scale>
      <p:origin x="0" y="0"/>
    </p:cViewPr>
  </p:notesTextViewPr>
  <p:sorterViewPr>
    <p:cViewPr>
      <p:scale>
        <a:sx n="100" d="100"/>
        <a:sy n="100" d="100"/>
      </p:scale>
      <p:origin x="0" y="0"/>
    </p:cViewPr>
  </p:sorterViewPr>
  <p:notesViewPr>
    <p:cSldViewPr showGuides="1">
      <p:cViewPr>
        <p:scale>
          <a:sx n="94" d="100"/>
          <a:sy n="94" d="100"/>
        </p:scale>
        <p:origin x="3558" y="-49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D3DAE2-4560-4ACE-9726-F06EF1F89C1B}"/>
              </a:ext>
            </a:extLst>
          </p:cNvPr>
          <p:cNvSpPr>
            <a:spLocks noGrp="1"/>
          </p:cNvSpPr>
          <p:nvPr>
            <p:ph type="hdr" sz="quarter"/>
          </p:nvPr>
        </p:nvSpPr>
        <p:spPr bwMode="gray">
          <a:xfrm>
            <a:off x="1587" y="0"/>
            <a:ext cx="3038475" cy="466725"/>
          </a:xfrm>
          <a:prstGeom prst="rect">
            <a:avLst/>
          </a:prstGeom>
        </p:spPr>
        <p:txBody>
          <a:bodyPr vert="horz" lIns="91440" tIns="45720" rIns="91440" bIns="45720" rtlCol="0"/>
          <a:lstStyle>
            <a:lvl1pPr algn="l">
              <a:defRPr sz="1200"/>
            </a:lvl1pPr>
          </a:lstStyle>
          <a:p>
            <a:r>
              <a:rPr lang="en-US" sz="1400" b="1">
                <a:solidFill>
                  <a:srgbClr val="2C506A"/>
                </a:solidFill>
                <a:latin typeface="Century Gothic" panose="020B0502020202020204" pitchFamily="34" charset="0"/>
              </a:rPr>
              <a:t>OSERS</a:t>
            </a:r>
            <a:endParaRPr lang="en-US" sz="1400" b="1" dirty="0">
              <a:solidFill>
                <a:srgbClr val="2C506A"/>
              </a:solidFill>
              <a:latin typeface="Century Gothic" panose="020B0502020202020204" pitchFamily="34" charset="0"/>
            </a:endParaRPr>
          </a:p>
        </p:txBody>
      </p:sp>
      <p:sp>
        <p:nvSpPr>
          <p:cNvPr id="3" name="Date Placeholder 2">
            <a:extLst>
              <a:ext uri="{FF2B5EF4-FFF2-40B4-BE49-F238E27FC236}">
                <a16:creationId xmlns:a16="http://schemas.microsoft.com/office/drawing/2014/main" id="{1832216E-6EFE-4CB1-9FA6-740990BD038B}"/>
              </a:ext>
            </a:extLst>
          </p:cNvPr>
          <p:cNvSpPr>
            <a:spLocks noGrp="1"/>
          </p:cNvSpPr>
          <p:nvPr>
            <p:ph type="dt" sz="quarter" idx="1"/>
          </p:nvPr>
        </p:nvSpPr>
        <p:spPr bwMode="gray">
          <a:xfrm>
            <a:off x="3971925" y="0"/>
            <a:ext cx="3038475" cy="466725"/>
          </a:xfrm>
          <a:prstGeom prst="rect">
            <a:avLst/>
          </a:prstGeom>
        </p:spPr>
        <p:txBody>
          <a:bodyPr vert="horz" lIns="91440" tIns="45720" rIns="91440" bIns="45720" rtlCol="0"/>
          <a:lstStyle>
            <a:lvl1pPr algn="r">
              <a:defRPr sz="1200"/>
            </a:lvl1pPr>
          </a:lstStyle>
          <a:p>
            <a:fld id="{C1B32CC2-75D4-49EC-BF54-B98E0247F6D8}" type="datetime1">
              <a:rPr lang="en-US" sz="1400" b="1" smtClean="0">
                <a:solidFill>
                  <a:srgbClr val="2C506A"/>
                </a:solidFill>
                <a:latin typeface="Century Gothic" panose="020B0502020202020204" pitchFamily="34" charset="0"/>
              </a:rPr>
              <a:t>2/17/2022</a:t>
            </a:fld>
            <a:endParaRPr lang="en-US" sz="1400" b="1">
              <a:solidFill>
                <a:srgbClr val="2C506A"/>
              </a:solidFill>
              <a:latin typeface="Century Gothic" panose="020B0502020202020204" pitchFamily="34" charset="0"/>
            </a:endParaRPr>
          </a:p>
        </p:txBody>
      </p:sp>
      <p:sp>
        <p:nvSpPr>
          <p:cNvPr id="4" name="Footer Placeholder 3">
            <a:extLst>
              <a:ext uri="{FF2B5EF4-FFF2-40B4-BE49-F238E27FC236}">
                <a16:creationId xmlns:a16="http://schemas.microsoft.com/office/drawing/2014/main" id="{3838A06A-1904-4B77-8CC3-9A9A1A24B530}"/>
              </a:ext>
            </a:extLst>
          </p:cNvPr>
          <p:cNvSpPr>
            <a:spLocks noGrp="1"/>
          </p:cNvSpPr>
          <p:nvPr>
            <p:ph type="ftr" sz="quarter" idx="2"/>
          </p:nvPr>
        </p:nvSpPr>
        <p:spPr bwMode="gray">
          <a:xfrm>
            <a:off x="0" y="8829675"/>
            <a:ext cx="3038475" cy="466725"/>
          </a:xfrm>
          <a:prstGeom prst="rect">
            <a:avLst/>
          </a:prstGeom>
        </p:spPr>
        <p:txBody>
          <a:bodyPr vert="horz" lIns="91440" tIns="45720" rIns="91440" bIns="45720" rtlCol="0" anchor="b"/>
          <a:lstStyle>
            <a:lvl1pPr algn="l">
              <a:defRPr sz="1200"/>
            </a:lvl1pPr>
          </a:lstStyle>
          <a:p>
            <a:r>
              <a:rPr lang="en-US" b="1">
                <a:solidFill>
                  <a:srgbClr val="2C506A"/>
                </a:solidFill>
                <a:latin typeface="Century Gothic" panose="020B0502020202020204" pitchFamily="34" charset="0"/>
              </a:rPr>
              <a:t>U.S. Department of Education</a:t>
            </a:r>
            <a:endParaRPr lang="en-US" b="1" dirty="0">
              <a:solidFill>
                <a:srgbClr val="2C506A"/>
              </a:solidFill>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68777B37-007D-42B4-ABFB-096285F18FFA}"/>
              </a:ext>
            </a:extLst>
          </p:cNvPr>
          <p:cNvSpPr>
            <a:spLocks noGrp="1"/>
          </p:cNvSpPr>
          <p:nvPr>
            <p:ph type="sldNum" sz="quarter" idx="3"/>
          </p:nvPr>
        </p:nvSpPr>
        <p:spPr bwMode="gray">
          <a:xfrm>
            <a:off x="3970338" y="8829675"/>
            <a:ext cx="3038475" cy="466725"/>
          </a:xfrm>
          <a:prstGeom prst="rect">
            <a:avLst/>
          </a:prstGeom>
        </p:spPr>
        <p:txBody>
          <a:bodyPr vert="horz" lIns="91440" tIns="45720" rIns="91440" bIns="45720" rtlCol="0" anchor="b"/>
          <a:lstStyle>
            <a:lvl1pPr algn="r">
              <a:defRPr sz="1200"/>
            </a:lvl1pPr>
          </a:lstStyle>
          <a:p>
            <a:fld id="{77D2A08F-7FA9-489D-B417-4C943DA531D6}" type="slidenum">
              <a:rPr lang="en-US" b="1" smtClean="0">
                <a:solidFill>
                  <a:srgbClr val="2C506A"/>
                </a:solidFill>
                <a:latin typeface="Century Gothic" panose="020B0502020202020204" pitchFamily="34" charset="0"/>
              </a:rPr>
              <a:t>‹#›</a:t>
            </a:fld>
            <a:endParaRPr lang="en-US" b="1">
              <a:solidFill>
                <a:srgbClr val="2C506A"/>
              </a:solidFill>
              <a:latin typeface="Century Gothic" panose="020B0502020202020204" pitchFamily="34" charset="0"/>
            </a:endParaRPr>
          </a:p>
        </p:txBody>
      </p:sp>
    </p:spTree>
    <p:extLst>
      <p:ext uri="{BB962C8B-B14F-4D97-AF65-F5344CB8AC3E}">
        <p14:creationId xmlns:p14="http://schemas.microsoft.com/office/powerpoint/2010/main" val="372065676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1">
                <a:solidFill>
                  <a:srgbClr val="2C506A"/>
                </a:solidFill>
              </a:defRPr>
            </a:lvl1pPr>
          </a:lstStyle>
          <a:p>
            <a:r>
              <a:rPr lang="en-US"/>
              <a:t>OSERS</a:t>
            </a:r>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1">
                <a:solidFill>
                  <a:srgbClr val="2C506A"/>
                </a:solidFill>
              </a:defRPr>
            </a:lvl1pPr>
          </a:lstStyle>
          <a:p>
            <a:fld id="{67807AD3-414F-4515-A222-6110AF951954}" type="datetime1">
              <a:rPr lang="en-US" smtClean="0"/>
              <a:t>2/17/2022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1">
                <a:solidFill>
                  <a:srgbClr val="2C506A"/>
                </a:solidFill>
              </a:defRPr>
            </a:lvl1pPr>
          </a:lstStyle>
          <a:p>
            <a:r>
              <a:rPr lang="en-US"/>
              <a:t>U.S. Department of Education</a:t>
            </a: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1">
                <a:solidFill>
                  <a:srgbClr val="2C506A"/>
                </a:solidFill>
              </a:defRPr>
            </a:lvl1pPr>
          </a:lstStyle>
          <a:p>
            <a:fld id="{570226A8-F53C-4EEC-A3E1-81BF3702430A}" type="slidenum">
              <a:rPr lang="en-US" smtClean="0"/>
              <a:pPr/>
              <a:t>‹#›</a:t>
            </a:fld>
            <a:endParaRPr lang="en-US"/>
          </a:p>
        </p:txBody>
      </p:sp>
    </p:spTree>
    <p:extLst>
      <p:ext uri="{BB962C8B-B14F-4D97-AF65-F5344CB8AC3E}">
        <p14:creationId xmlns:p14="http://schemas.microsoft.com/office/powerpoint/2010/main" val="2108204428"/>
      </p:ext>
    </p:extLst>
  </p:cSld>
  <p:clrMap bg1="lt1" tx1="dk1" bg2="lt2" tx2="dk2" accent1="accent1" accent2="accent2" accent3="accent3" accent4="accent4" accent5="accent5" accent6="accent6" hlink="hlink" folHlink="folHlink"/>
  <p:hf/>
  <p:notesStyle>
    <a:lvl1pPr marL="0" algn="l" defTabSz="914400" rtl="0" eaLnBrk="1" latinLnBrk="0" hangingPunct="1">
      <a:spcBef>
        <a:spcPts val="1200"/>
      </a:spcBef>
      <a:defRPr sz="1200" kern="1200">
        <a:solidFill>
          <a:schemeClr val="tx1"/>
        </a:solidFill>
        <a:latin typeface="+mn-lt"/>
        <a:ea typeface="+mn-ea"/>
        <a:cs typeface="+mn-cs"/>
      </a:defRPr>
    </a:lvl1pPr>
    <a:lvl2pPr marL="457200" algn="l" defTabSz="914400" rtl="0" eaLnBrk="1" latinLnBrk="0" hangingPunct="1">
      <a:spcBef>
        <a:spcPts val="600"/>
      </a:spcBef>
      <a:defRPr sz="1200" kern="1200">
        <a:solidFill>
          <a:schemeClr val="tx1"/>
        </a:solidFill>
        <a:latin typeface="+mn-lt"/>
        <a:ea typeface="+mn-ea"/>
        <a:cs typeface="+mn-cs"/>
      </a:defRPr>
    </a:lvl2pPr>
    <a:lvl3pPr marL="914400" algn="l" defTabSz="914400" rtl="0" eaLnBrk="1" latinLnBrk="0" hangingPunct="1">
      <a:spcBef>
        <a:spcPts val="600"/>
      </a:spcBef>
      <a:defRPr sz="1200" kern="1200">
        <a:solidFill>
          <a:schemeClr val="tx1"/>
        </a:solidFill>
        <a:latin typeface="+mn-lt"/>
        <a:ea typeface="+mn-ea"/>
        <a:cs typeface="+mn-cs"/>
      </a:defRPr>
    </a:lvl3pPr>
    <a:lvl4pPr marL="1371600" algn="l" defTabSz="914400" rtl="0" eaLnBrk="1" latinLnBrk="0" hangingPunct="1">
      <a:spcBef>
        <a:spcPts val="600"/>
      </a:spcBef>
      <a:defRPr sz="1200" kern="1200">
        <a:solidFill>
          <a:schemeClr val="tx1"/>
        </a:solidFill>
        <a:latin typeface="+mn-lt"/>
        <a:ea typeface="+mn-ea"/>
        <a:cs typeface="+mn-cs"/>
      </a:defRPr>
    </a:lvl4pPr>
    <a:lvl5pPr marL="1828800" algn="l" defTabSz="914400" rtl="0" eaLnBrk="1" latinLnBrk="0" hangingPunct="1">
      <a:spcBef>
        <a:spcPts val="6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sites.ed.gov/idea/osep-fast-facts-release-2018-19-2019-idea-section-618-data/" TargetMode="External"/><Relationship Id="rId13" Type="http://schemas.openxmlformats.org/officeDocument/2006/relationships/hyperlink" Target="https://sites.ed.gov/idea/osep-fast-facts-black-or-african-american-children-with-disabilities-20/" TargetMode="External"/><Relationship Id="rId3" Type="http://schemas.openxmlformats.org/officeDocument/2006/relationships/hyperlink" Target="https://sites.ed.gov/idea/osep-fast-facts-race-and-ethnicity-of-children-with-disabilities-served-under-idea-part-b/" TargetMode="External"/><Relationship Id="rId7" Type="http://schemas.openxmlformats.org/officeDocument/2006/relationships/hyperlink" Target="https://sites.ed.gov/idea/osep-fast-facts-part-b-personnel-20/" TargetMode="External"/><Relationship Id="rId12" Type="http://schemas.openxmlformats.org/officeDocument/2006/relationships/hyperlink" Target="https://sites.ed.gov/idea/osep-fast-facts-children-3-5-20" TargetMode="External"/><Relationship Id="rId17" Type="http://schemas.openxmlformats.org/officeDocument/2006/relationships/hyperlink" Target="https://sites.ed.gov/idea/osep-fast-facts-children-with-autism-20/" TargetMode="External"/><Relationship Id="rId2" Type="http://schemas.openxmlformats.org/officeDocument/2006/relationships/slide" Target="../slides/slide14.xml"/><Relationship Id="rId16" Type="http://schemas.openxmlformats.org/officeDocument/2006/relationships/hyperlink" Target="https://sites.ed.gov/idea/osep-fast-facts-children-IDed-Emotional-Disturbance-20" TargetMode="External"/><Relationship Id="rId1" Type="http://schemas.openxmlformats.org/officeDocument/2006/relationships/notesMaster" Target="../notesMasters/notesMaster1.xml"/><Relationship Id="rId6" Type="http://schemas.openxmlformats.org/officeDocument/2006/relationships/hyperlink" Target="https://sites.ed.gov/idea/hand-in-hand-school-aged-children-5-21-served-under-idea-part-b-21/" TargetMode="External"/><Relationship Id="rId11" Type="http://schemas.openxmlformats.org/officeDocument/2006/relationships/hyperlink" Target="https://sites.ed.gov/idea/osep-fast-facts-idea-45th-anniversary/" TargetMode="External"/><Relationship Id="rId5" Type="http://schemas.openxmlformats.org/officeDocument/2006/relationships/hyperlink" Target="https://sites.ed.gov/idea/osep-fast-facts-school-aged-children-5-21-served-under-idea-part-b-21/" TargetMode="External"/><Relationship Id="rId15" Type="http://schemas.openxmlformats.org/officeDocument/2006/relationships/hyperlink" Target="https://sites.ed.gov/idea/osep-fast-facts-infants-and-toddlers-with-disabilities-20/" TargetMode="External"/><Relationship Id="rId10" Type="http://schemas.openxmlformats.org/officeDocument/2006/relationships/hyperlink" Target="https://sites.ed.gov/idea/osep-fast-facts-asian-children-with-disabilities-20/" TargetMode="External"/><Relationship Id="rId4" Type="http://schemas.openxmlformats.org/officeDocument/2006/relationships/hyperlink" Target="https://sites.ed.gov/idea/hand-in-hand-for-osep-fast-facts-race-and-ethnicity-of-children-with-disabilities-served-under-idea-part-b/" TargetMode="External"/><Relationship Id="rId9" Type="http://schemas.openxmlformats.org/officeDocument/2006/relationships/hyperlink" Target="https://sites.ed.gov/idea/osep-fast-facts-hispanic-latino-children-disabilities-20/" TargetMode="External"/><Relationship Id="rId14" Type="http://schemas.openxmlformats.org/officeDocument/2006/relationships/hyperlink" Target="https://sites.ed.gov/idea/osep-fast-facts-american-indian-or-alaska-native-children-with-disabilities-2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ites.ed.gov/idea/osep-fast-facts-part-b-personnel-2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2/17/2022</a:t>
            </a:fld>
            <a:endParaRPr lang="en-US"/>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1</a:t>
            </a:fld>
            <a:endParaRPr lang="en-US"/>
          </a:p>
        </p:txBody>
      </p:sp>
    </p:spTree>
    <p:extLst>
      <p:ext uri="{BB962C8B-B14F-4D97-AF65-F5344CB8AC3E}">
        <p14:creationId xmlns:p14="http://schemas.microsoft.com/office/powerpoint/2010/main" val="306743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https://www.govinfo.gov/content/pkg/FR-2022-02-04/pdf/2022-02392.pdf  </a:t>
            </a:r>
          </a:p>
          <a:p>
            <a:r>
              <a:rPr lang="en-US" dirty="0"/>
              <a:t>Based on current budget information, $9.6M is proposed for the estimated number of new awards at 38. </a:t>
            </a:r>
          </a:p>
          <a:p>
            <a:r>
              <a:rPr lang="en-US" dirty="0"/>
              <a:t>Both Absolute Priority (AP) 1 and AP 2 will fund awards under Focus Areas A (EC) and B (K-12). </a:t>
            </a:r>
          </a:p>
          <a:p>
            <a:r>
              <a:rPr lang="en-US" dirty="0"/>
              <a:t>A program planning year of up to 12 months with a budget of up to $100,000 is allowed under both APs. </a:t>
            </a:r>
          </a:p>
        </p:txBody>
      </p:sp>
      <p:sp>
        <p:nvSpPr>
          <p:cNvPr id="4" name="Slide Number Placeholder 3"/>
          <p:cNvSpPr>
            <a:spLocks noGrp="1"/>
          </p:cNvSpPr>
          <p:nvPr>
            <p:ph type="sldNum" sz="quarter" idx="10"/>
          </p:nvPr>
        </p:nvSpPr>
        <p:spPr/>
        <p:txBody>
          <a:bodyPr/>
          <a:lstStyle/>
          <a:p>
            <a:fld id="{2A17FB5D-8A83-415A-B301-4CB46F55847B}" type="slidenum">
              <a:rPr lang="en-US" smtClean="0"/>
              <a:pPr/>
              <a:t>10</a:t>
            </a:fld>
            <a:endParaRPr lang="en-US" dirty="0"/>
          </a:p>
        </p:txBody>
      </p:sp>
    </p:spTree>
    <p:extLst>
      <p:ext uri="{BB962C8B-B14F-4D97-AF65-F5344CB8AC3E}">
        <p14:creationId xmlns:p14="http://schemas.microsoft.com/office/powerpoint/2010/main" val="3589787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FY 2021, we funded 19 new awards, including 13 under Focus Area A (preparation of future faculty) and 6 under Focus Area B (administrator preparation programs)</a:t>
            </a:r>
          </a:p>
        </p:txBody>
      </p:sp>
      <p:sp>
        <p:nvSpPr>
          <p:cNvPr id="4" name="Slide Number Placeholder 3"/>
          <p:cNvSpPr>
            <a:spLocks noGrp="1"/>
          </p:cNvSpPr>
          <p:nvPr>
            <p:ph type="sldNum" sz="quarter" idx="10"/>
          </p:nvPr>
        </p:nvSpPr>
        <p:spPr/>
        <p:txBody>
          <a:bodyPr/>
          <a:lstStyle/>
          <a:p>
            <a:fld id="{2A17FB5D-8A83-415A-B301-4CB46F55847B}" type="slidenum">
              <a:rPr lang="en-US" smtClean="0"/>
              <a:pPr/>
              <a:t>11</a:t>
            </a:fld>
            <a:endParaRPr lang="en-US" dirty="0"/>
          </a:p>
        </p:txBody>
      </p:sp>
    </p:spTree>
    <p:extLst>
      <p:ext uri="{BB962C8B-B14F-4D97-AF65-F5344CB8AC3E}">
        <p14:creationId xmlns:p14="http://schemas.microsoft.com/office/powerpoint/2010/main" val="3379620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https://www.govinfo.gov/content/pkg/FR-2022-01-31/pdf/2022-01878.pdf </a:t>
            </a:r>
          </a:p>
          <a:p>
            <a:r>
              <a:rPr lang="en-US" dirty="0"/>
              <a:t>Based on current budget numbers, $6.5M is proposed for an estimated number of new awards at 25.</a:t>
            </a:r>
          </a:p>
        </p:txBody>
      </p:sp>
      <p:sp>
        <p:nvSpPr>
          <p:cNvPr id="4" name="Slide Number Placeholder 3"/>
          <p:cNvSpPr>
            <a:spLocks noGrp="1"/>
          </p:cNvSpPr>
          <p:nvPr>
            <p:ph type="sldNum" sz="quarter" idx="10"/>
          </p:nvPr>
        </p:nvSpPr>
        <p:spPr/>
        <p:txBody>
          <a:bodyPr/>
          <a:lstStyle/>
          <a:p>
            <a:fld id="{2A17FB5D-8A83-415A-B301-4CB46F55847B}" type="slidenum">
              <a:rPr lang="en-US" smtClean="0"/>
              <a:pPr/>
              <a:t>12</a:t>
            </a:fld>
            <a:endParaRPr lang="en-US" dirty="0"/>
          </a:p>
        </p:txBody>
      </p:sp>
    </p:spTree>
    <p:extLst>
      <p:ext uri="{BB962C8B-B14F-4D97-AF65-F5344CB8AC3E}">
        <p14:creationId xmlns:p14="http://schemas.microsoft.com/office/powerpoint/2010/main" val="48971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30A13"/>
                </a:solidFill>
                <a:effectLst/>
                <a:latin typeface="Helvetica Neue"/>
              </a:rPr>
              <a:t>84.325A</a:t>
            </a:r>
            <a:r>
              <a:rPr lang="en-US" b="0" i="0" dirty="0">
                <a:solidFill>
                  <a:srgbClr val="030A13"/>
                </a:solidFill>
                <a:effectLst/>
                <a:latin typeface="Helvetica Neue"/>
              </a:rPr>
              <a:t>  - Collaboration for Effective Educator Development, Accountability, and Reform (CEEDAR) Center (Recompete), $3.5M</a:t>
            </a:r>
          </a:p>
          <a:p>
            <a:r>
              <a:rPr lang="en-US" b="1" i="0" dirty="0">
                <a:solidFill>
                  <a:srgbClr val="030A13"/>
                </a:solidFill>
                <a:effectLst/>
                <a:latin typeface="Helvetica Neue"/>
              </a:rPr>
              <a:t>84.325E</a:t>
            </a:r>
            <a:r>
              <a:rPr lang="en-US" b="0" i="0" dirty="0">
                <a:solidFill>
                  <a:srgbClr val="030A13"/>
                </a:solidFill>
                <a:effectLst/>
                <a:latin typeface="Helvetica Neue"/>
              </a:rPr>
              <a:t> - National Center for Development and Dissemination of Digital Open-Educational Tools and Resources Supported by Evidence to Enhance Preparation and Professional Development for Personnel Serving Students with Disabilities (IRIS) (Recompete), $1.2M</a:t>
            </a:r>
          </a:p>
          <a:p>
            <a:r>
              <a:rPr lang="en-US" b="1" i="0" dirty="0">
                <a:solidFill>
                  <a:srgbClr val="030A13"/>
                </a:solidFill>
                <a:effectLst/>
                <a:latin typeface="Helvetica Neue"/>
              </a:rPr>
              <a:t>84.325C</a:t>
            </a:r>
            <a:r>
              <a:rPr lang="en-US" b="0" i="0" dirty="0">
                <a:solidFill>
                  <a:srgbClr val="030A13"/>
                </a:solidFill>
                <a:effectLst/>
                <a:latin typeface="Helvetica Neue"/>
              </a:rPr>
              <a:t> Early Childhood Equity Center (ECEC) (New investment), $2M</a:t>
            </a:r>
          </a:p>
          <a:p>
            <a:r>
              <a:rPr lang="en-US" b="1" i="0" dirty="0">
                <a:solidFill>
                  <a:srgbClr val="030A13"/>
                </a:solidFill>
                <a:effectLst/>
                <a:latin typeface="Helvetica Neue"/>
              </a:rPr>
              <a:t>84.325D </a:t>
            </a:r>
            <a:r>
              <a:rPr lang="en-US" b="0" i="0" dirty="0">
                <a:solidFill>
                  <a:srgbClr val="030A13"/>
                </a:solidFill>
                <a:effectLst/>
                <a:latin typeface="Helvetica Neue"/>
              </a:rPr>
              <a:t>Preparation of Special Education, Early Intervention, and Related Services Leadership Personnel, $6.5M</a:t>
            </a:r>
          </a:p>
          <a:p>
            <a:r>
              <a:rPr lang="en-US" b="1" i="0" dirty="0">
                <a:solidFill>
                  <a:srgbClr val="030A13"/>
                </a:solidFill>
                <a:effectLst/>
                <a:latin typeface="Helvetica Neue"/>
              </a:rPr>
              <a:t>84.325K  </a:t>
            </a:r>
            <a:r>
              <a:rPr lang="en-US" b="0" i="0" dirty="0">
                <a:solidFill>
                  <a:srgbClr val="030A13"/>
                </a:solidFill>
                <a:effectLst/>
                <a:latin typeface="Helvetica Neue"/>
              </a:rPr>
              <a:t>Preparation in Special Education, Early Intervention, and Related Services for Personnel Serving Children with Disabilities, $9.5M </a:t>
            </a:r>
          </a:p>
          <a:p>
            <a:pPr marL="171450" indent="-171450">
              <a:buFont typeface="Arial" panose="020B0604020202020204" pitchFamily="34" charset="0"/>
              <a:buChar char="•"/>
            </a:pPr>
            <a:r>
              <a:rPr lang="en-US" b="1" i="0" dirty="0">
                <a:solidFill>
                  <a:srgbClr val="030A13"/>
                </a:solidFill>
                <a:effectLst/>
                <a:latin typeface="Helvetica Neue"/>
              </a:rPr>
              <a:t>Absolute Priority 1 </a:t>
            </a:r>
            <a:r>
              <a:rPr lang="en-US" b="0" i="0" dirty="0">
                <a:solidFill>
                  <a:srgbClr val="030A13"/>
                </a:solidFill>
                <a:effectLst/>
                <a:latin typeface="Helvetica Neue"/>
              </a:rPr>
              <a:t>Interdisciplinary Preparation in Special Education, Early Intervention, and Related Services for Personnel Serving Children with 	Disabilities who have High-Intensity Needs, </a:t>
            </a:r>
          </a:p>
          <a:p>
            <a:pPr marL="171450" indent="-171450">
              <a:buFont typeface="Arial" panose="020B0604020202020204" pitchFamily="34" charset="0"/>
              <a:buChar char="•"/>
            </a:pPr>
            <a:r>
              <a:rPr lang="en-US" b="1" i="0" dirty="0">
                <a:solidFill>
                  <a:srgbClr val="030A13"/>
                </a:solidFill>
                <a:effectLst/>
                <a:latin typeface="Helvetica Neue"/>
              </a:rPr>
              <a:t>Absolute Priority 2  </a:t>
            </a:r>
            <a:r>
              <a:rPr lang="en-US" b="0" i="0" dirty="0">
                <a:solidFill>
                  <a:srgbClr val="030A13"/>
                </a:solidFill>
                <a:effectLst/>
                <a:latin typeface="Helvetica Neue"/>
              </a:rPr>
              <a:t>Preparation in Special Education, Early Intervention, and Related Services for Personnel Attending MSIs. </a:t>
            </a:r>
          </a:p>
          <a:p>
            <a:endParaRPr lang="en-US" b="0" i="0" dirty="0">
              <a:solidFill>
                <a:srgbClr val="030A13"/>
              </a:solidFill>
              <a:effectLst/>
              <a:latin typeface="Helvetica Neue"/>
            </a:endParaRPr>
          </a:p>
          <a:p>
            <a:endParaRPr lang="en-US" b="0" i="0" dirty="0">
              <a:solidFill>
                <a:srgbClr val="030A13"/>
              </a:solidFill>
              <a:effectLst/>
              <a:latin typeface="Helvetica Neue"/>
            </a:endParaRPr>
          </a:p>
          <a:p>
            <a:endParaRPr lang="en-US" b="0" i="0" dirty="0">
              <a:solidFill>
                <a:srgbClr val="030A13"/>
              </a:solidFill>
              <a:effectLst/>
              <a:latin typeface="Helvetica Neue"/>
            </a:endParaRPr>
          </a:p>
          <a:p>
            <a:endParaRPr lang="en-US" dirty="0"/>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2/17/2022</a:t>
            </a:fld>
            <a:endParaRPr lang="en-US"/>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13</a:t>
            </a:fld>
            <a:endParaRPr lang="en-US"/>
          </a:p>
        </p:txBody>
      </p:sp>
    </p:spTree>
    <p:extLst>
      <p:ext uri="{BB962C8B-B14F-4D97-AF65-F5344CB8AC3E}">
        <p14:creationId xmlns:p14="http://schemas.microsoft.com/office/powerpoint/2010/main" val="2179526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100" kern="1200" dirty="0">
                <a:solidFill>
                  <a:srgbClr val="000000"/>
                </a:solidFill>
                <a:effectLst/>
                <a:latin typeface="Century Gothic" panose="020B0502020202020204" pitchFamily="34" charset="0"/>
                <a:ea typeface="+mn-ea"/>
                <a:cs typeface="+mn-cs"/>
              </a:rPr>
              <a:t>https://sites.ed.gov/idea/osep-fast-facts/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kern="1200" dirty="0">
              <a:solidFill>
                <a:srgbClr val="000000"/>
              </a:solidFill>
              <a:effectLst/>
              <a:latin typeface="Century Gothic" panose="020B0502020202020204" pitchFamily="34" charset="0"/>
              <a:ea typeface="+mn-ea"/>
              <a:cs typeface="+mn-cs"/>
            </a:endParaRPr>
          </a:p>
          <a:p>
            <a:pPr marL="0" marR="0">
              <a:lnSpc>
                <a:spcPct val="107000"/>
              </a:lnSpc>
              <a:spcBef>
                <a:spcPts val="0"/>
              </a:spcBef>
              <a:spcAft>
                <a:spcPts val="0"/>
              </a:spcAft>
            </a:pPr>
            <a:r>
              <a:rPr lang="en-US" sz="1100" kern="1200" dirty="0">
                <a:solidFill>
                  <a:srgbClr val="000000"/>
                </a:solidFill>
                <a:effectLst/>
                <a:latin typeface="Century Gothic" panose="020B0502020202020204" pitchFamily="34" charset="0"/>
                <a:ea typeface="+mn-ea"/>
                <a:cs typeface="+mn-cs"/>
              </a:rPr>
              <a:t>Range of topics: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sz="1100" u="sng" kern="1200" dirty="0">
                <a:solidFill>
                  <a:srgbClr val="316194"/>
                </a:solidFill>
                <a:effectLst/>
                <a:latin typeface="Century Gothic" panose="020B0502020202020204" pitchFamily="34" charset="0"/>
                <a:ea typeface="+mn-ea"/>
                <a:cs typeface="+mn-cs"/>
                <a:hlinkClick r:id="rId3"/>
              </a:rPr>
              <a:t>OSEP Fast Facts: Race and Ethnicity of Children with Disabilities Served under IDEA Part B</a:t>
            </a:r>
            <a:r>
              <a:rPr lang="en-US" sz="1100" kern="1200" dirty="0">
                <a:solidFill>
                  <a:srgbClr val="343C47"/>
                </a:solidFill>
                <a:effectLst/>
                <a:latin typeface="Century Gothic" panose="020B0502020202020204" pitchFamily="34" charset="0"/>
                <a:ea typeface="+mn-ea"/>
                <a:cs typeface="+mn-cs"/>
              </a:rPr>
              <a:t> (August, 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Arial" panose="020B0604020202020204" pitchFamily="34" charset="0"/>
              <a:buChar char="•"/>
              <a:tabLst>
                <a:tab pos="914400" algn="l"/>
              </a:tabLst>
            </a:pPr>
            <a:r>
              <a:rPr lang="en-US" sz="1100" u="sng" kern="1200" dirty="0">
                <a:solidFill>
                  <a:srgbClr val="316194"/>
                </a:solidFill>
                <a:effectLst/>
                <a:latin typeface="Century Gothic" panose="020B0502020202020204" pitchFamily="34" charset="0"/>
                <a:ea typeface="+mn-ea"/>
                <a:cs typeface="+mn-cs"/>
                <a:hlinkClick r:id="rId4"/>
              </a:rPr>
              <a:t>Hand in Hand</a:t>
            </a:r>
            <a:r>
              <a:rPr lang="en-US" sz="1100" kern="1200" dirty="0">
                <a:solidFill>
                  <a:srgbClr val="343C47"/>
                </a:solidFill>
                <a:effectLst/>
                <a:latin typeface="Century Gothic" panose="020B0502020202020204" pitchFamily="34" charset="0"/>
                <a:ea typeface="+mn-ea"/>
                <a:cs typeface="+mn-cs"/>
              </a:rPr>
              <a:t> supplemental tool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sz="1100" u="sng" kern="1200" dirty="0">
                <a:solidFill>
                  <a:srgbClr val="316194"/>
                </a:solidFill>
                <a:effectLst/>
                <a:latin typeface="Century Gothic" panose="020B0502020202020204" pitchFamily="34" charset="0"/>
                <a:ea typeface="+mn-ea"/>
                <a:cs typeface="+mn-cs"/>
                <a:hlinkClick r:id="rId5"/>
              </a:rPr>
              <a:t>OSEP Fast Facts: School Aged Children 5 (in Kindergarten) Through 21 Served Under Part B, of the IDEA</a:t>
            </a:r>
            <a:r>
              <a:rPr lang="en-US" sz="1100" kern="1200" dirty="0">
                <a:solidFill>
                  <a:srgbClr val="343C47"/>
                </a:solidFill>
                <a:effectLst/>
                <a:latin typeface="Century Gothic" panose="020B0502020202020204" pitchFamily="34" charset="0"/>
                <a:ea typeface="+mn-ea"/>
                <a:cs typeface="+mn-cs"/>
              </a:rPr>
              <a:t> (May 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Arial" panose="020B0604020202020204" pitchFamily="34" charset="0"/>
              <a:buChar char="•"/>
              <a:tabLst>
                <a:tab pos="914400" algn="l"/>
              </a:tabLst>
            </a:pPr>
            <a:r>
              <a:rPr lang="en-US" sz="1100" u="sng" kern="1200" dirty="0">
                <a:solidFill>
                  <a:srgbClr val="316194"/>
                </a:solidFill>
                <a:effectLst/>
                <a:latin typeface="Century Gothic" panose="020B0502020202020204" pitchFamily="34" charset="0"/>
                <a:ea typeface="+mn-ea"/>
                <a:cs typeface="+mn-cs"/>
                <a:hlinkClick r:id="rId6"/>
              </a:rPr>
              <a:t>Hand In Hand</a:t>
            </a:r>
            <a:r>
              <a:rPr lang="en-US" sz="1100" kern="1200" dirty="0">
                <a:solidFill>
                  <a:srgbClr val="343C47"/>
                </a:solidFill>
                <a:effectLst/>
                <a:latin typeface="Century Gothic" panose="020B0502020202020204" pitchFamily="34" charset="0"/>
                <a:ea typeface="+mn-ea"/>
                <a:cs typeface="+mn-cs"/>
              </a:rPr>
              <a:t> supplemental tool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sz="1100" u="sng" kern="1200" dirty="0">
                <a:solidFill>
                  <a:srgbClr val="316194"/>
                </a:solidFill>
                <a:effectLst/>
                <a:latin typeface="Century Gothic" panose="020B0502020202020204" pitchFamily="34" charset="0"/>
                <a:ea typeface="+mn-ea"/>
                <a:cs typeface="+mn-cs"/>
                <a:hlinkClick r:id="rId7"/>
              </a:rPr>
              <a:t>OSEP Fast Facts: Personnel</a:t>
            </a:r>
            <a:r>
              <a:rPr lang="en-US" sz="1100" kern="1200" dirty="0">
                <a:solidFill>
                  <a:srgbClr val="343C47"/>
                </a:solidFill>
                <a:effectLst/>
                <a:latin typeface="Century Gothic" panose="020B0502020202020204" pitchFamily="34" charset="0"/>
                <a:ea typeface="+mn-ea"/>
                <a:cs typeface="+mn-cs"/>
              </a:rPr>
              <a:t> (April 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sz="1100" u="sng" kern="1200" dirty="0">
                <a:solidFill>
                  <a:srgbClr val="316194"/>
                </a:solidFill>
                <a:effectLst/>
                <a:latin typeface="Century Gothic" panose="020B0502020202020204" pitchFamily="34" charset="0"/>
                <a:ea typeface="+mn-ea"/>
                <a:cs typeface="+mn-cs"/>
                <a:hlinkClick r:id="rId8"/>
              </a:rPr>
              <a:t>OSEP Fast Facts: 2018-19/2019 IDEA Section 618 Data</a:t>
            </a:r>
            <a:r>
              <a:rPr lang="en-US" sz="1100" kern="1200" dirty="0">
                <a:solidFill>
                  <a:srgbClr val="343C47"/>
                </a:solidFill>
                <a:effectLst/>
                <a:latin typeface="Century Gothic" panose="020B0502020202020204" pitchFamily="34" charset="0"/>
                <a:ea typeface="+mn-ea"/>
                <a:cs typeface="+mn-cs"/>
              </a:rPr>
              <a:t> (April 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sz="1100" u="sng" kern="1200" dirty="0">
                <a:solidFill>
                  <a:srgbClr val="316194"/>
                </a:solidFill>
                <a:effectLst/>
                <a:latin typeface="Century Gothic" panose="020B0502020202020204" pitchFamily="34" charset="0"/>
                <a:ea typeface="+mn-ea"/>
                <a:cs typeface="+mn-cs"/>
                <a:hlinkClick r:id="rId9"/>
              </a:rPr>
              <a:t>OSEP Fast Facts: Hispanic and/or Latino Children With Disabilities</a:t>
            </a:r>
            <a:r>
              <a:rPr lang="en-US" sz="1100" kern="1200" dirty="0">
                <a:solidFill>
                  <a:srgbClr val="343C47"/>
                </a:solidFill>
                <a:effectLst/>
                <a:latin typeface="Century Gothic" panose="020B0502020202020204" pitchFamily="34" charset="0"/>
                <a:ea typeface="+mn-ea"/>
                <a:cs typeface="+mn-cs"/>
              </a:rPr>
              <a:t> (December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sz="1100" u="sng" kern="1200" dirty="0">
                <a:solidFill>
                  <a:srgbClr val="316194"/>
                </a:solidFill>
                <a:effectLst/>
                <a:latin typeface="Century Gothic" panose="020B0502020202020204" pitchFamily="34" charset="0"/>
                <a:ea typeface="+mn-ea"/>
                <a:cs typeface="+mn-cs"/>
                <a:hlinkClick r:id="rId10"/>
              </a:rPr>
              <a:t>OSEP Fast Facts: Asian Children With Disabilities</a:t>
            </a:r>
            <a:r>
              <a:rPr lang="en-US" sz="1100" kern="1200" dirty="0">
                <a:solidFill>
                  <a:srgbClr val="343C47"/>
                </a:solidFill>
                <a:effectLst/>
                <a:latin typeface="Century Gothic" panose="020B0502020202020204" pitchFamily="34" charset="0"/>
                <a:ea typeface="+mn-ea"/>
                <a:cs typeface="+mn-cs"/>
              </a:rPr>
              <a:t> (December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sz="1100" u="sng" kern="1200" dirty="0">
                <a:solidFill>
                  <a:srgbClr val="316194"/>
                </a:solidFill>
                <a:effectLst/>
                <a:latin typeface="Century Gothic" panose="020B0502020202020204" pitchFamily="34" charset="0"/>
                <a:ea typeface="+mn-ea"/>
                <a:cs typeface="+mn-cs"/>
                <a:hlinkClick r:id="rId11"/>
              </a:rPr>
              <a:t>OSEP Fast Facts: IDEA 45th Anniversary</a:t>
            </a:r>
            <a:r>
              <a:rPr lang="en-US" sz="1100" kern="1200" dirty="0">
                <a:solidFill>
                  <a:srgbClr val="343C47"/>
                </a:solidFill>
                <a:effectLst/>
                <a:latin typeface="Century Gothic" panose="020B0502020202020204" pitchFamily="34" charset="0"/>
                <a:ea typeface="+mn-ea"/>
                <a:cs typeface="+mn-cs"/>
              </a:rPr>
              <a:t> (November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sz="1100" u="sng" kern="1200" dirty="0">
                <a:solidFill>
                  <a:srgbClr val="316194"/>
                </a:solidFill>
                <a:effectLst/>
                <a:latin typeface="Century Gothic" panose="020B0502020202020204" pitchFamily="34" charset="0"/>
                <a:ea typeface="+mn-ea"/>
                <a:cs typeface="+mn-cs"/>
                <a:hlinkClick r:id="rId12"/>
              </a:rPr>
              <a:t>OSEP Fast Facts: Children 3 through 5 Served Under IDEA Part B Section 619</a:t>
            </a:r>
            <a:r>
              <a:rPr lang="en-US" sz="1100" kern="1200" dirty="0">
                <a:solidFill>
                  <a:srgbClr val="343C47"/>
                </a:solidFill>
                <a:effectLst/>
                <a:latin typeface="Century Gothic" panose="020B0502020202020204" pitchFamily="34" charset="0"/>
                <a:ea typeface="+mn-ea"/>
                <a:cs typeface="+mn-cs"/>
              </a:rPr>
              <a:t> (October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sz="1100" u="sng" kern="1200" dirty="0">
                <a:solidFill>
                  <a:srgbClr val="316194"/>
                </a:solidFill>
                <a:effectLst/>
                <a:latin typeface="Century Gothic" panose="020B0502020202020204" pitchFamily="34" charset="0"/>
                <a:ea typeface="+mn-ea"/>
                <a:cs typeface="+mn-cs"/>
                <a:hlinkClick r:id="rId13"/>
              </a:rPr>
              <a:t>OSEP Fast Facts: Black or African American Children With Disabilities</a:t>
            </a:r>
            <a:r>
              <a:rPr lang="en-US" sz="1100" kern="1200" dirty="0">
                <a:solidFill>
                  <a:srgbClr val="343C47"/>
                </a:solidFill>
                <a:effectLst/>
                <a:latin typeface="Century Gothic" panose="020B0502020202020204" pitchFamily="34" charset="0"/>
                <a:ea typeface="+mn-ea"/>
                <a:cs typeface="+mn-cs"/>
              </a:rPr>
              <a:t> (August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sz="1100" u="sng" kern="1200" dirty="0">
                <a:solidFill>
                  <a:srgbClr val="316194"/>
                </a:solidFill>
                <a:effectLst/>
                <a:latin typeface="Century Gothic" panose="020B0502020202020204" pitchFamily="34" charset="0"/>
                <a:ea typeface="+mn-ea"/>
                <a:cs typeface="+mn-cs"/>
                <a:hlinkClick r:id="rId14"/>
              </a:rPr>
              <a:t>OSEP Fast Facts: American Indian or Alaska Native Children With Disabilities</a:t>
            </a:r>
            <a:r>
              <a:rPr lang="en-US" sz="1100" kern="1200" dirty="0">
                <a:solidFill>
                  <a:srgbClr val="343C47"/>
                </a:solidFill>
                <a:effectLst/>
                <a:latin typeface="Century Gothic" panose="020B0502020202020204" pitchFamily="34" charset="0"/>
                <a:ea typeface="+mn-ea"/>
                <a:cs typeface="+mn-cs"/>
              </a:rPr>
              <a:t> (August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sz="1100" u="sng" kern="1200" dirty="0">
                <a:solidFill>
                  <a:srgbClr val="316194"/>
                </a:solidFill>
                <a:effectLst/>
                <a:latin typeface="Century Gothic" panose="020B0502020202020204" pitchFamily="34" charset="0"/>
                <a:ea typeface="+mn-ea"/>
                <a:cs typeface="+mn-cs"/>
                <a:hlinkClick r:id="rId15"/>
              </a:rPr>
              <a:t>OSEP Fast Facts: Infants and Toddlers With Disabilities</a:t>
            </a:r>
            <a:r>
              <a:rPr lang="en-US" sz="1100" kern="1200" dirty="0">
                <a:solidFill>
                  <a:srgbClr val="343C47"/>
                </a:solidFill>
                <a:effectLst/>
                <a:latin typeface="Century Gothic" panose="020B0502020202020204" pitchFamily="34" charset="0"/>
                <a:ea typeface="+mn-ea"/>
                <a:cs typeface="+mn-cs"/>
              </a:rPr>
              <a:t> (June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sz="1100" u="sng" kern="1200" dirty="0">
                <a:solidFill>
                  <a:srgbClr val="316194"/>
                </a:solidFill>
                <a:effectLst/>
                <a:latin typeface="Century Gothic" panose="020B0502020202020204" pitchFamily="34" charset="0"/>
                <a:ea typeface="+mn-ea"/>
                <a:cs typeface="+mn-cs"/>
                <a:hlinkClick r:id="rId16"/>
              </a:rPr>
              <a:t>OSEP Fast Facts: Children Identified With Emotional Disturbance</a:t>
            </a:r>
            <a:r>
              <a:rPr lang="en-US" sz="1100" kern="1200" dirty="0">
                <a:solidFill>
                  <a:srgbClr val="343C47"/>
                </a:solidFill>
                <a:effectLst/>
                <a:latin typeface="Century Gothic" panose="020B0502020202020204" pitchFamily="34" charset="0"/>
                <a:ea typeface="+mn-ea"/>
                <a:cs typeface="+mn-cs"/>
              </a:rPr>
              <a:t> (May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sz="1100" u="sng" kern="1200" dirty="0">
                <a:solidFill>
                  <a:srgbClr val="316194"/>
                </a:solidFill>
                <a:effectLst/>
                <a:latin typeface="Century Gothic" panose="020B0502020202020204" pitchFamily="34" charset="0"/>
                <a:ea typeface="+mn-ea"/>
                <a:cs typeface="+mn-cs"/>
                <a:hlinkClick r:id="rId17"/>
              </a:rPr>
              <a:t>OSEP Fast Facts: Children Identified With Autism</a:t>
            </a:r>
            <a:r>
              <a:rPr lang="en-US" sz="1100" kern="1200" dirty="0">
                <a:solidFill>
                  <a:srgbClr val="343C47"/>
                </a:solidFill>
                <a:effectLst/>
                <a:latin typeface="Century Gothic" panose="020B0502020202020204" pitchFamily="34" charset="0"/>
                <a:ea typeface="+mn-ea"/>
                <a:cs typeface="+mn-cs"/>
              </a:rPr>
              <a:t> (March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2/17/2022</a:t>
            </a:fld>
            <a:endParaRPr lang="en-US"/>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14</a:t>
            </a:fld>
            <a:endParaRPr lang="en-US"/>
          </a:p>
        </p:txBody>
      </p:sp>
    </p:spTree>
    <p:extLst>
      <p:ext uri="{BB962C8B-B14F-4D97-AF65-F5344CB8AC3E}">
        <p14:creationId xmlns:p14="http://schemas.microsoft.com/office/powerpoint/2010/main" val="1320338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https://sites.ed.gov/idea/osep-fast-facts-part-b-personnel-20/</a:t>
            </a:r>
          </a:p>
          <a:p>
            <a:pPr marL="0" marR="0" lvl="0" indent="0" algn="l" defTabSz="914400" rtl="0" eaLnBrk="1" fontAlgn="auto" latinLnBrk="0" hangingPunct="1">
              <a:lnSpc>
                <a:spcPct val="100000"/>
              </a:lnSpc>
              <a:spcBef>
                <a:spcPts val="1200"/>
              </a:spcBef>
              <a:spcAft>
                <a:spcPts val="0"/>
              </a:spcAft>
              <a:buClrTx/>
              <a:buSzTx/>
              <a:buFontTx/>
              <a:buNone/>
              <a:tabLst/>
              <a:defRPr/>
            </a:pPr>
            <a:endParaRPr lang="en-US" b="0" i="0" u="sng" dirty="0">
              <a:solidFill>
                <a:srgbClr val="316194"/>
              </a:solidFill>
              <a:effectLst/>
              <a:latin typeface="inherit"/>
              <a:hlinkClick r:id="rId3"/>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lang="en-US" b="0" i="0" u="sng" dirty="0">
                <a:solidFill>
                  <a:srgbClr val="316194"/>
                </a:solidFill>
                <a:effectLst/>
                <a:latin typeface="inherit"/>
                <a:hlinkClick r:id="rId3"/>
              </a:rPr>
              <a:t>OSEP Fast Facts: Personnel</a:t>
            </a:r>
            <a:r>
              <a:rPr lang="en-US" b="0" i="0" dirty="0">
                <a:solidFill>
                  <a:srgbClr val="343C47"/>
                </a:solidFill>
                <a:effectLst/>
                <a:latin typeface="inherit"/>
              </a:rPr>
              <a:t> (April 2021)</a:t>
            </a:r>
          </a:p>
          <a:p>
            <a:r>
              <a:rPr lang="en-US" dirty="0"/>
              <a:t>Example of Data on Personnel Fast Facts shown. Other information available includes - </a:t>
            </a:r>
          </a:p>
          <a:p>
            <a:pPr marL="171450" indent="-171450">
              <a:buFont typeface="Arial" panose="020B0604020202020204" pitchFamily="34" charset="0"/>
              <a:buChar char="•"/>
            </a:pPr>
            <a:r>
              <a:rPr lang="en-US" dirty="0"/>
              <a:t>Number of special education teachers and paraprofessionals employed or contracted to work with children with disabilities (ages 3-21)</a:t>
            </a:r>
          </a:p>
          <a:p>
            <a:pPr marL="171450" indent="-171450">
              <a:buFont typeface="Arial" panose="020B0604020202020204" pitchFamily="34" charset="0"/>
              <a:buChar char="•"/>
            </a:pPr>
            <a:r>
              <a:rPr lang="en-US" dirty="0"/>
              <a:t>Number of Related Services Personnel by State</a:t>
            </a:r>
          </a:p>
          <a:p>
            <a:pPr marL="171450" indent="-171450">
              <a:buFont typeface="Arial" panose="020B0604020202020204" pitchFamily="34" charset="0"/>
              <a:buChar char="•"/>
            </a:pPr>
            <a:r>
              <a:rPr lang="en-US" dirty="0"/>
              <a:t>Number of teachers and paraprofessionals by qualification status in each state</a:t>
            </a:r>
          </a:p>
          <a:p>
            <a:endParaRPr lang="en-US" b="0" i="0" dirty="0">
              <a:solidFill>
                <a:srgbClr val="343C47"/>
              </a:solidFill>
              <a:effectLst/>
              <a:latin typeface="inherit"/>
            </a:endParaRPr>
          </a:p>
          <a:p>
            <a:pPr algn="l" fontAlgn="base">
              <a:buFont typeface="Arial" panose="020B0604020202020204" pitchFamily="34" charset="0"/>
              <a:buChar char="•"/>
            </a:pPr>
            <a:endParaRPr lang="en-US" b="0" i="0" dirty="0">
              <a:solidFill>
                <a:srgbClr val="343C47"/>
              </a:solidFill>
              <a:effectLst/>
              <a:latin typeface="inherit"/>
            </a:endParaRPr>
          </a:p>
          <a:p>
            <a:pPr algn="l" fontAlgn="base">
              <a:buFont typeface="Arial" panose="020B0604020202020204" pitchFamily="34" charset="0"/>
              <a:buChar char="•"/>
            </a:pPr>
            <a:endParaRPr lang="en-US" b="0" i="0" dirty="0">
              <a:solidFill>
                <a:srgbClr val="343C47"/>
              </a:solidFill>
              <a:effectLst/>
              <a:latin typeface="inherit"/>
            </a:endParaRPr>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2/17/2022</a:t>
            </a:fld>
            <a:endParaRPr lang="en-US"/>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15</a:t>
            </a:fld>
            <a:endParaRPr lang="en-US"/>
          </a:p>
        </p:txBody>
      </p:sp>
    </p:spTree>
    <p:extLst>
      <p:ext uri="{BB962C8B-B14F-4D97-AF65-F5344CB8AC3E}">
        <p14:creationId xmlns:p14="http://schemas.microsoft.com/office/powerpoint/2010/main" val="3203589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A Center, https://osepideasthatwork.org/find-center-or-grant</a:t>
            </a:r>
          </a:p>
          <a:p>
            <a:r>
              <a:rPr lang="en-US" dirty="0"/>
              <a:t>CEEDAR, https://ceedar.education.ufl.edu/</a:t>
            </a:r>
          </a:p>
          <a:p>
            <a:r>
              <a:rPr lang="en-US" dirty="0"/>
              <a:t>IRIS, https://iris.peabody.vanderbilt.edu/</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dirty="0"/>
              <a:t>CIDDL, https://ciddl.org/</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dirty="0"/>
              <a:t>SISEP, https://sisep.fpg.unc.edu/</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dirty="0"/>
              <a:t>PROGRESS, https://promotingprogress.org/</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dirty="0"/>
              <a:t>NTACT, https://transitionta.org/</a:t>
            </a:r>
          </a:p>
          <a:p>
            <a:endParaRPr lang="en-US" dirty="0"/>
          </a:p>
          <a:p>
            <a:endParaRPr lang="en-US" dirty="0"/>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2/17/2022</a:t>
            </a:fld>
            <a:endParaRPr lang="en-US"/>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16</a:t>
            </a:fld>
            <a:endParaRPr lang="en-US"/>
          </a:p>
        </p:txBody>
      </p:sp>
    </p:spTree>
    <p:extLst>
      <p:ext uri="{BB962C8B-B14F-4D97-AF65-F5344CB8AC3E}">
        <p14:creationId xmlns:p14="http://schemas.microsoft.com/office/powerpoint/2010/main" val="275712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the Date: </a:t>
            </a:r>
          </a:p>
          <a:p>
            <a:endParaRPr lang="en-US" dirty="0"/>
          </a:p>
          <a:p>
            <a:r>
              <a:rPr lang="en-US" dirty="0"/>
              <a:t>For more information, visit: OSEP Meetings</a:t>
            </a:r>
          </a:p>
          <a:p>
            <a:endParaRPr lang="en-US" dirty="0"/>
          </a:p>
          <a:p>
            <a:r>
              <a:rPr lang="en-US" dirty="0"/>
              <a:t>https://2022osep-registration.eventfinity.co/register</a:t>
            </a:r>
          </a:p>
        </p:txBody>
      </p:sp>
      <p:sp>
        <p:nvSpPr>
          <p:cNvPr id="4" name="Slide Number Placeholder 3"/>
          <p:cNvSpPr>
            <a:spLocks noGrp="1"/>
          </p:cNvSpPr>
          <p:nvPr>
            <p:ph type="sldNum" sz="quarter" idx="10"/>
          </p:nvPr>
        </p:nvSpPr>
        <p:spPr/>
        <p:txBody>
          <a:bodyPr/>
          <a:lstStyle/>
          <a:p>
            <a:fld id="{2A17FB5D-8A83-415A-B301-4CB46F55847B}" type="slidenum">
              <a:rPr lang="en-US" smtClean="0"/>
              <a:pPr/>
              <a:t>17</a:t>
            </a:fld>
            <a:endParaRPr lang="en-US" dirty="0"/>
          </a:p>
        </p:txBody>
      </p:sp>
    </p:spTree>
    <p:extLst>
      <p:ext uri="{BB962C8B-B14F-4D97-AF65-F5344CB8AC3E}">
        <p14:creationId xmlns:p14="http://schemas.microsoft.com/office/powerpoint/2010/main" val="4255278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on USA Jobs for internships beginning in January for the following summer. For more information, email sydney.ferrell@ed.gov or one of us.  </a:t>
            </a:r>
          </a:p>
        </p:txBody>
      </p:sp>
      <p:sp>
        <p:nvSpPr>
          <p:cNvPr id="4" name="Slide Number Placeholder 3"/>
          <p:cNvSpPr>
            <a:spLocks noGrp="1"/>
          </p:cNvSpPr>
          <p:nvPr>
            <p:ph type="sldNum" sz="quarter" idx="10"/>
          </p:nvPr>
        </p:nvSpPr>
        <p:spPr/>
        <p:txBody>
          <a:bodyPr/>
          <a:lstStyle/>
          <a:p>
            <a:fld id="{2A17FB5D-8A83-415A-B301-4CB46F55847B}" type="slidenum">
              <a:rPr lang="en-US" smtClean="0"/>
              <a:pPr/>
              <a:t>18</a:t>
            </a:fld>
            <a:endParaRPr lang="en-US" dirty="0"/>
          </a:p>
        </p:txBody>
      </p:sp>
    </p:spTree>
    <p:extLst>
      <p:ext uri="{BB962C8B-B14F-4D97-AF65-F5344CB8AC3E}">
        <p14:creationId xmlns:p14="http://schemas.microsoft.com/office/powerpoint/2010/main" val="150516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2/17/2022</a:t>
            </a:fld>
            <a:endParaRPr lang="en-US"/>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19</a:t>
            </a:fld>
            <a:endParaRPr lang="en-US"/>
          </a:p>
        </p:txBody>
      </p:sp>
    </p:spTree>
    <p:extLst>
      <p:ext uri="{BB962C8B-B14F-4D97-AF65-F5344CB8AC3E}">
        <p14:creationId xmlns:p14="http://schemas.microsoft.com/office/powerpoint/2010/main" val="406435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2/17/2022</a:t>
            </a:fld>
            <a:endParaRPr lang="en-US"/>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2</a:t>
            </a:fld>
            <a:endParaRPr lang="en-US"/>
          </a:p>
        </p:txBody>
      </p:sp>
    </p:spTree>
    <p:extLst>
      <p:ext uri="{BB962C8B-B14F-4D97-AF65-F5344CB8AC3E}">
        <p14:creationId xmlns:p14="http://schemas.microsoft.com/office/powerpoint/2010/main" val="741445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150" marR="0" lvl="0" indent="-171450" algn="l" defTabSz="914400" rtl="0" eaLnBrk="1" fontAlgn="auto" latinLnBrk="0" hangingPunct="1">
              <a:lnSpc>
                <a:spcPct val="100000"/>
              </a:lnSpc>
              <a:spcBef>
                <a:spcPts val="80"/>
              </a:spcBef>
              <a:spcAft>
                <a:spcPts val="0"/>
              </a:spcAft>
              <a:buClrTx/>
              <a:buSzTx/>
              <a:buFont typeface="Wingdings" panose="05000000000000000000" pitchFamily="2" charset="2"/>
              <a:buChar char="v"/>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0D990D-0C47-D34F-B3DC-7A283569D9CB}" type="slidenum">
              <a:rPr kumimoji="0" lang="en-US" sz="1200" b="1" i="0" u="none" strike="noStrike" kern="1200" cap="none" spc="0" normalizeH="0" baseline="0" noProof="0" smtClean="0">
                <a:ln>
                  <a:noFill/>
                </a:ln>
                <a:solidFill>
                  <a:srgbClr val="2C506A"/>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srgbClr val="2C506A"/>
              </a:solidFill>
              <a:effectLst/>
              <a:uLnTx/>
              <a:uFillTx/>
              <a:latin typeface="Century Gothic"/>
              <a:ea typeface="+mn-ea"/>
              <a:cs typeface="+mn-cs"/>
            </a:endParaRPr>
          </a:p>
        </p:txBody>
      </p:sp>
    </p:spTree>
    <p:extLst>
      <p:ext uri="{BB962C8B-B14F-4D97-AF65-F5344CB8AC3E}">
        <p14:creationId xmlns:p14="http://schemas.microsoft.com/office/powerpoint/2010/main" val="3576653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D50488-3C46-462E-84CA-50663EFD9302}" type="slidenum">
              <a:rPr lang="en-US" smtClean="0"/>
              <a:t>21</a:t>
            </a:fld>
            <a:endParaRPr lang="en-US" dirty="0"/>
          </a:p>
        </p:txBody>
      </p:sp>
    </p:spTree>
    <p:extLst>
      <p:ext uri="{BB962C8B-B14F-4D97-AF65-F5344CB8AC3E}">
        <p14:creationId xmlns:p14="http://schemas.microsoft.com/office/powerpoint/2010/main" val="2361432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D50488-3C46-462E-84CA-50663EFD9302}" type="slidenum">
              <a:rPr lang="en-US" smtClean="0"/>
              <a:t>22</a:t>
            </a:fld>
            <a:endParaRPr lang="en-US" dirty="0"/>
          </a:p>
        </p:txBody>
      </p:sp>
    </p:spTree>
    <p:extLst>
      <p:ext uri="{BB962C8B-B14F-4D97-AF65-F5344CB8AC3E}">
        <p14:creationId xmlns:p14="http://schemas.microsoft.com/office/powerpoint/2010/main" val="2222452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2/18/2022</a:t>
            </a:fld>
            <a:endParaRPr lang="en-US"/>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23</a:t>
            </a:fld>
            <a:endParaRPr lang="en-US"/>
          </a:p>
        </p:txBody>
      </p:sp>
    </p:spTree>
    <p:extLst>
      <p:ext uri="{BB962C8B-B14F-4D97-AF65-F5344CB8AC3E}">
        <p14:creationId xmlns:p14="http://schemas.microsoft.com/office/powerpoint/2010/main" val="22820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2/17/2022</a:t>
            </a:fld>
            <a:endParaRPr lang="en-US"/>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3</a:t>
            </a:fld>
            <a:endParaRPr lang="en-US"/>
          </a:p>
        </p:txBody>
      </p:sp>
    </p:spTree>
    <p:extLst>
      <p:ext uri="{BB962C8B-B14F-4D97-AF65-F5344CB8AC3E}">
        <p14:creationId xmlns:p14="http://schemas.microsoft.com/office/powerpoint/2010/main" val="402862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https://www.govinfo.gov/content/pkg/FR-2021-12-10/pdf/2021-26615.pdf</a:t>
            </a:r>
          </a:p>
        </p:txBody>
      </p:sp>
      <p:sp>
        <p:nvSpPr>
          <p:cNvPr id="4" name="Footer Placeholder 3"/>
          <p:cNvSpPr>
            <a:spLocks noGrp="1"/>
          </p:cNvSpPr>
          <p:nvPr>
            <p:ph type="ftr" sz="quarter" idx="4"/>
          </p:nvPr>
        </p:nvSpPr>
        <p:spPr/>
        <p:txBody>
          <a:bodyPr/>
          <a:lstStyle/>
          <a:p>
            <a:r>
              <a:rPr lang="en-US"/>
              <a:t>OSERS</a:t>
            </a:r>
            <a:endParaRPr lang="en-US" dirty="0"/>
          </a:p>
        </p:txBody>
      </p:sp>
      <p:sp>
        <p:nvSpPr>
          <p:cNvPr id="5" name="Slide Number Placeholder 4"/>
          <p:cNvSpPr>
            <a:spLocks noGrp="1"/>
          </p:cNvSpPr>
          <p:nvPr>
            <p:ph type="sldNum" sz="quarter" idx="5"/>
          </p:nvPr>
        </p:nvSpPr>
        <p:spPr/>
        <p:txBody>
          <a:bodyPr/>
          <a:lstStyle/>
          <a:p>
            <a:fld id="{570226A8-F53C-4EEC-A3E1-81BF3702430A}" type="slidenum">
              <a:rPr lang="en-US" smtClean="0"/>
              <a:pPr/>
              <a:t>4</a:t>
            </a:fld>
            <a:endParaRPr lang="en-US" dirty="0"/>
          </a:p>
        </p:txBody>
      </p:sp>
    </p:spTree>
    <p:extLst>
      <p:ext uri="{BB962C8B-B14F-4D97-AF65-F5344CB8AC3E}">
        <p14:creationId xmlns:p14="http://schemas.microsoft.com/office/powerpoint/2010/main" val="180562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OSERS</a:t>
            </a:r>
            <a:endParaRPr lang="en-US" dirty="0"/>
          </a:p>
        </p:txBody>
      </p:sp>
      <p:sp>
        <p:nvSpPr>
          <p:cNvPr id="5" name="Slide Number Placeholder 4"/>
          <p:cNvSpPr>
            <a:spLocks noGrp="1"/>
          </p:cNvSpPr>
          <p:nvPr>
            <p:ph type="sldNum" sz="quarter" idx="5"/>
          </p:nvPr>
        </p:nvSpPr>
        <p:spPr/>
        <p:txBody>
          <a:bodyPr/>
          <a:lstStyle/>
          <a:p>
            <a:fld id="{570226A8-F53C-4EEC-A3E1-81BF3702430A}" type="slidenum">
              <a:rPr lang="en-US" smtClean="0"/>
              <a:pPr/>
              <a:t>5</a:t>
            </a:fld>
            <a:endParaRPr lang="en-US" dirty="0"/>
          </a:p>
        </p:txBody>
      </p:sp>
    </p:spTree>
    <p:extLst>
      <p:ext uri="{BB962C8B-B14F-4D97-AF65-F5344CB8AC3E}">
        <p14:creationId xmlns:p14="http://schemas.microsoft.com/office/powerpoint/2010/main" val="318979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OSERS</a:t>
            </a:r>
            <a:endParaRPr lang="en-US" dirty="0"/>
          </a:p>
        </p:txBody>
      </p:sp>
      <p:sp>
        <p:nvSpPr>
          <p:cNvPr id="5" name="Slide Number Placeholder 4"/>
          <p:cNvSpPr>
            <a:spLocks noGrp="1"/>
          </p:cNvSpPr>
          <p:nvPr>
            <p:ph type="sldNum" sz="quarter" idx="5"/>
          </p:nvPr>
        </p:nvSpPr>
        <p:spPr/>
        <p:txBody>
          <a:bodyPr/>
          <a:lstStyle/>
          <a:p>
            <a:fld id="{570226A8-F53C-4EEC-A3E1-81BF3702430A}" type="slidenum">
              <a:rPr lang="en-US" smtClean="0"/>
              <a:pPr/>
              <a:t>6</a:t>
            </a:fld>
            <a:endParaRPr lang="en-US" dirty="0"/>
          </a:p>
        </p:txBody>
      </p:sp>
    </p:spTree>
    <p:extLst>
      <p:ext uri="{BB962C8B-B14F-4D97-AF65-F5344CB8AC3E}">
        <p14:creationId xmlns:p14="http://schemas.microsoft.com/office/powerpoint/2010/main" val="3442676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2/17/2022</a:t>
            </a:fld>
            <a:endParaRPr lang="en-US"/>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7</a:t>
            </a:fld>
            <a:endParaRPr lang="en-US"/>
          </a:p>
        </p:txBody>
      </p:sp>
    </p:spTree>
    <p:extLst>
      <p:ext uri="{BB962C8B-B14F-4D97-AF65-F5344CB8AC3E}">
        <p14:creationId xmlns:p14="http://schemas.microsoft.com/office/powerpoint/2010/main" val="3272733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pPr/>
              <a:t>8</a:t>
            </a:fld>
            <a:endParaRPr lang="en-US" dirty="0"/>
          </a:p>
        </p:txBody>
      </p:sp>
    </p:spTree>
    <p:extLst>
      <p:ext uri="{BB962C8B-B14F-4D97-AF65-F5344CB8AC3E}">
        <p14:creationId xmlns:p14="http://schemas.microsoft.com/office/powerpoint/2010/main" val="963847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FY 2021, we funded 38 new awards including 12 under Focus Area A (Early Childhood) and 26 under Focus Area B (K-12)</a:t>
            </a:r>
          </a:p>
        </p:txBody>
      </p:sp>
      <p:sp>
        <p:nvSpPr>
          <p:cNvPr id="4" name="Slide Number Placeholder 3"/>
          <p:cNvSpPr>
            <a:spLocks noGrp="1"/>
          </p:cNvSpPr>
          <p:nvPr>
            <p:ph type="sldNum" sz="quarter" idx="10"/>
          </p:nvPr>
        </p:nvSpPr>
        <p:spPr/>
        <p:txBody>
          <a:bodyPr/>
          <a:lstStyle/>
          <a:p>
            <a:fld id="{2A17FB5D-8A83-415A-B301-4CB46F55847B}" type="slidenum">
              <a:rPr lang="en-US" smtClean="0"/>
              <a:pPr/>
              <a:t>9</a:t>
            </a:fld>
            <a:endParaRPr lang="en-US" dirty="0"/>
          </a:p>
        </p:txBody>
      </p:sp>
    </p:spTree>
    <p:extLst>
      <p:ext uri="{BB962C8B-B14F-4D97-AF65-F5344CB8AC3E}">
        <p14:creationId xmlns:p14="http://schemas.microsoft.com/office/powerpoint/2010/main" val="938315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SEP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bwMode="gray">
          <a:xfrm>
            <a:off x="1524000" y="1122363"/>
            <a:ext cx="9144000" cy="2387600"/>
          </a:xfrm>
          <a:prstGeom prst="rect">
            <a:avLst/>
          </a:prstGeom>
        </p:spPr>
        <p:txBody>
          <a:bodyPr anchor="b"/>
          <a:lstStyle>
            <a:lvl1pPr algn="ctr">
              <a:defRPr sz="4800" cap="small" baseline="0">
                <a:solidFill>
                  <a:srgbClr val="345065"/>
                </a:solidFill>
              </a:defRPr>
            </a:lvl1pPr>
          </a:lstStyle>
          <a:p>
            <a:r>
              <a:rPr lang="en-US" dirty="0"/>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bwMode="gray">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 Slide subtitle</a:t>
            </a:r>
          </a:p>
        </p:txBody>
      </p:sp>
    </p:spTree>
    <p:extLst>
      <p:ext uri="{BB962C8B-B14F-4D97-AF65-F5344CB8AC3E}">
        <p14:creationId xmlns:p14="http://schemas.microsoft.com/office/powerpoint/2010/main" val="3894271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SEP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3" name="TextBox 2">
            <a:extLst>
              <a:ext uri="{FF2B5EF4-FFF2-40B4-BE49-F238E27FC236}">
                <a16:creationId xmlns:a16="http://schemas.microsoft.com/office/drawing/2014/main" id="{EF6E18A5-FF83-466F-AAEB-502A8675691F}"/>
              </a:ext>
            </a:extLst>
          </p:cNvPr>
          <p:cNvSpPr txBox="1"/>
          <p:nvPr userDrawn="1"/>
        </p:nvSpPr>
        <p:spPr bwMode="gray">
          <a:xfrm>
            <a:off x="580767" y="2286000"/>
            <a:ext cx="10972800" cy="1107996"/>
          </a:xfrm>
          <a:prstGeom prst="rect">
            <a:avLst/>
          </a:prstGeom>
          <a:noFill/>
        </p:spPr>
        <p:txBody>
          <a:bodyPr wrap="square" rtlCol="0" anchor="b">
            <a:spAutoFit/>
          </a:bodyPr>
          <a:lstStyle/>
          <a:p>
            <a:pPr algn="ctr"/>
            <a:r>
              <a:rPr lang="en-US" sz="6600" dirty="0">
                <a:solidFill>
                  <a:srgbClr val="2D8700"/>
                </a:solidFill>
                <a:latin typeface="Century Gothic" panose="020B0502020202020204" pitchFamily="34" charset="0"/>
              </a:rPr>
              <a:t>OSEP</a:t>
            </a:r>
          </a:p>
        </p:txBody>
      </p:sp>
      <p:sp>
        <p:nvSpPr>
          <p:cNvPr id="2" name="TextBox 1">
            <a:extLst>
              <a:ext uri="{FF2B5EF4-FFF2-40B4-BE49-F238E27FC236}">
                <a16:creationId xmlns:a16="http://schemas.microsoft.com/office/drawing/2014/main" id="{6652472D-2C37-4839-80EA-30713C149CA2}"/>
              </a:ext>
            </a:extLst>
          </p:cNvPr>
          <p:cNvSpPr txBox="1"/>
          <p:nvPr userDrawn="1"/>
        </p:nvSpPr>
        <p:spPr bwMode="gray">
          <a:xfrm>
            <a:off x="580767"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dirty="0">
                <a:solidFill>
                  <a:srgbClr val="2C506A"/>
                </a:solidFill>
                <a:latin typeface="Century Gothic" panose="020B0502020202020204" pitchFamily="34" charset="0"/>
              </a:rPr>
              <a:t>Office of Special Education Programs</a:t>
            </a:r>
          </a:p>
          <a:p>
            <a:pPr algn="ctr">
              <a:spcBef>
                <a:spcPts val="600"/>
              </a:spcBef>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dirty="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52827693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SEP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3" name="TextBox 2">
            <a:extLst>
              <a:ext uri="{FF2B5EF4-FFF2-40B4-BE49-F238E27FC236}">
                <a16:creationId xmlns:a16="http://schemas.microsoft.com/office/drawing/2014/main" id="{EF6E18A5-FF83-466F-AAEB-502A8675691F}"/>
              </a:ext>
            </a:extLst>
          </p:cNvPr>
          <p:cNvSpPr txBox="1"/>
          <p:nvPr userDrawn="1"/>
        </p:nvSpPr>
        <p:spPr bwMode="gray">
          <a:xfrm>
            <a:off x="595183" y="2286000"/>
            <a:ext cx="10972800" cy="1107996"/>
          </a:xfrm>
          <a:prstGeom prst="rect">
            <a:avLst/>
          </a:prstGeom>
          <a:noFill/>
        </p:spPr>
        <p:txBody>
          <a:bodyPr wrap="square" rtlCol="0" anchor="b">
            <a:spAutoFit/>
          </a:bodyPr>
          <a:lstStyle/>
          <a:p>
            <a:pPr algn="ctr"/>
            <a:r>
              <a:rPr lang="en-US" sz="6600" dirty="0">
                <a:solidFill>
                  <a:srgbClr val="2D8700"/>
                </a:solidFill>
                <a:latin typeface="Century Gothic" panose="020B0502020202020204" pitchFamily="34" charset="0"/>
              </a:rPr>
              <a:t>OSEP</a:t>
            </a:r>
          </a:p>
        </p:txBody>
      </p:sp>
      <p:sp>
        <p:nvSpPr>
          <p:cNvPr id="9" name="TextBox 8">
            <a:extLst>
              <a:ext uri="{FF2B5EF4-FFF2-40B4-BE49-F238E27FC236}">
                <a16:creationId xmlns:a16="http://schemas.microsoft.com/office/drawing/2014/main" id="{534AA617-C9A8-41E8-8354-6B52BEE9BBD7}"/>
              </a:ext>
            </a:extLst>
          </p:cNvPr>
          <p:cNvSpPr txBox="1"/>
          <p:nvPr userDrawn="1"/>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dirty="0">
                <a:solidFill>
                  <a:srgbClr val="2C506A"/>
                </a:solidFill>
                <a:latin typeface="Century Gothic" panose="020B0502020202020204" pitchFamily="34" charset="0"/>
              </a:rPr>
              <a:t>Office of Special Education Programs</a:t>
            </a:r>
          </a:p>
          <a:p>
            <a:pPr algn="ctr">
              <a:spcBef>
                <a:spcPts val="600"/>
              </a:spcBef>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dirty="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userDrawn="1"/>
        </p:nvSpPr>
        <p:spPr bwMode="gray">
          <a:xfrm>
            <a:off x="615778"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dirty="0">
                <a:solidFill>
                  <a:srgbClr val="345065"/>
                </a:solidFill>
                <a:latin typeface="Century Gothic" panose="020B0502020202020204" pitchFamily="34" charset="0"/>
              </a:rPr>
              <a:t>	</a:t>
            </a:r>
            <a:r>
              <a:rPr lang="en-US" sz="1400" b="1" dirty="0">
                <a:solidFill>
                  <a:srgbClr val="215070"/>
                </a:solidFill>
                <a:latin typeface="Century Gothic" panose="020B0502020202020204" pitchFamily="34" charset="0"/>
              </a:rPr>
              <a:t>Home:</a:t>
            </a:r>
            <a:r>
              <a:rPr lang="en-US" sz="1400" dirty="0">
                <a:solidFill>
                  <a:srgbClr val="215070"/>
                </a:solidFill>
                <a:latin typeface="Century Gothic" panose="020B0502020202020204" pitchFamily="34" charset="0"/>
              </a:rPr>
              <a:t>	www.ed.gov/osers/osep</a:t>
            </a:r>
          </a:p>
          <a:p>
            <a:pPr marL="0" indent="0" algn="l">
              <a:lnSpc>
                <a:spcPct val="100000"/>
              </a:lnSpc>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Blog:</a:t>
            </a:r>
            <a:r>
              <a:rPr lang="en-US" sz="1400" dirty="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Twitter:</a:t>
            </a:r>
            <a:r>
              <a:rPr lang="en-US" sz="1400" dirty="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YouTube</a:t>
            </a:r>
            <a:r>
              <a:rPr lang="en-US" sz="1400" dirty="0">
                <a:solidFill>
                  <a:srgbClr val="215070"/>
                </a:solidFill>
                <a:latin typeface="Century Gothic" panose="020B0502020202020204" pitchFamily="34" charset="0"/>
              </a:rPr>
              <a:t>:	www.youtube.com/c/OSERS</a:t>
            </a:r>
            <a:endParaRPr lang="en-US" sz="1400" dirty="0">
              <a:latin typeface="Century Gothic" panose="020B0502020202020204" pitchFamily="34" charset="0"/>
            </a:endParaRPr>
          </a:p>
        </p:txBody>
      </p:sp>
    </p:spTree>
    <p:extLst>
      <p:ext uri="{BB962C8B-B14F-4D97-AF65-F5344CB8AC3E}">
        <p14:creationId xmlns:p14="http://schemas.microsoft.com/office/powerpoint/2010/main" val="42613307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SEP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5" name="Text Placeholder 4">
            <a:extLst>
              <a:ext uri="{FF2B5EF4-FFF2-40B4-BE49-F238E27FC236}">
                <a16:creationId xmlns:a16="http://schemas.microsoft.com/office/drawing/2014/main" id="{D1B7D111-6E89-43EC-BF9F-638E13098704}"/>
              </a:ext>
            </a:extLst>
          </p:cNvPr>
          <p:cNvSpPr>
            <a:spLocks noGrp="1"/>
          </p:cNvSpPr>
          <p:nvPr>
            <p:ph type="body" sz="quarter" idx="10"/>
          </p:nvPr>
        </p:nvSpPr>
        <p:spPr>
          <a:xfrm>
            <a:off x="1371599" y="2514600"/>
            <a:ext cx="9448800" cy="914400"/>
          </a:xfrm>
        </p:spPr>
        <p:txBody>
          <a:bodyPr anchor="b">
            <a:normAutofit/>
          </a:bodyPr>
          <a:lstStyle>
            <a:lvl1pPr marL="0" indent="0" algn="ctr">
              <a:buNone/>
              <a:defRPr sz="4800">
                <a:solidFill>
                  <a:srgbClr val="008710"/>
                </a:solidFill>
              </a:defRPr>
            </a:lvl1pPr>
          </a:lstStyle>
          <a:p>
            <a:pPr lvl="0"/>
            <a:r>
              <a:rPr lang="en-US"/>
              <a:t>Click to edit Master text styles</a:t>
            </a:r>
          </a:p>
        </p:txBody>
      </p:sp>
      <p:sp>
        <p:nvSpPr>
          <p:cNvPr id="7" name="TextBox 6">
            <a:extLst>
              <a:ext uri="{FF2B5EF4-FFF2-40B4-BE49-F238E27FC236}">
                <a16:creationId xmlns:a16="http://schemas.microsoft.com/office/drawing/2014/main" id="{5060B812-163D-48D4-ADD4-2BE579EA1AE0}"/>
              </a:ext>
            </a:extLst>
          </p:cNvPr>
          <p:cNvSpPr txBox="1"/>
          <p:nvPr userDrawn="1"/>
        </p:nvSpPr>
        <p:spPr bwMode="gray">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dirty="0">
                <a:solidFill>
                  <a:srgbClr val="2C506A"/>
                </a:solidFill>
                <a:latin typeface="Century Gothic" panose="020B0502020202020204" pitchFamily="34" charset="0"/>
              </a:rPr>
              <a:t>Office of Special Education Programs</a:t>
            </a:r>
          </a:p>
          <a:p>
            <a:pPr algn="ctr">
              <a:spcBef>
                <a:spcPts val="600"/>
              </a:spcBef>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dirty="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202104887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SEP-IDEA Comparison">
    <p:spTree>
      <p:nvGrpSpPr>
        <p:cNvPr id="1" name=""/>
        <p:cNvGrpSpPr/>
        <p:nvPr/>
      </p:nvGrpSpPr>
      <p:grpSpPr>
        <a:xfrm>
          <a:off x="0" y="0"/>
          <a:ext cx="0" cy="0"/>
          <a:chOff x="0" y="0"/>
          <a:chExt cx="0" cy="0"/>
        </a:xfrm>
      </p:grpSpPr>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Comparison</a:t>
            </a:r>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1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2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BC82069A-0BF2-4A27-A546-13D737801EF9}"/>
              </a:ext>
            </a:extLst>
          </p:cNvPr>
          <p:cNvSpPr>
            <a:spLocks noGrp="1"/>
          </p:cNvSpPr>
          <p:nvPr>
            <p:ph type="dt" sz="half" idx="13"/>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20960244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SEP-IDEA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bwMode="gray">
          <a:xfrm>
            <a:off x="1524000" y="1122363"/>
            <a:ext cx="9144000" cy="2387600"/>
          </a:xfrm>
          <a:prstGeom prst="rect">
            <a:avLst/>
          </a:prstGeom>
        </p:spPr>
        <p:txBody>
          <a:bodyPr anchor="b"/>
          <a:lstStyle>
            <a:lvl1pPr algn="ctr">
              <a:defRPr sz="4800" cap="small" baseline="0">
                <a:solidFill>
                  <a:srgbClr val="345065"/>
                </a:solidFill>
              </a:defRPr>
            </a:lvl1pPr>
          </a:lstStyle>
          <a:p>
            <a:r>
              <a:rPr lang="en-US" dirty="0"/>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bwMode="gray">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 Slide subtitle</a:t>
            </a:r>
          </a:p>
        </p:txBody>
      </p:sp>
    </p:spTree>
    <p:extLst>
      <p:ext uri="{BB962C8B-B14F-4D97-AF65-F5344CB8AC3E}">
        <p14:creationId xmlns:p14="http://schemas.microsoft.com/office/powerpoint/2010/main" val="11490003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SEP-IDEA Title and Content">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bwMode="white">
          <a:xfrm>
            <a:off x="638174" y="0"/>
            <a:ext cx="10515600" cy="672111"/>
          </a:xfrm>
          <a:prstGeom prst="rect">
            <a:avLst/>
          </a:prstGeom>
          <a:effectLst/>
        </p:spPr>
        <p:txBody>
          <a:bodyPr vert="horz" lIns="0" tIns="0" rIns="0" bIns="0" rtlCol="0" anchor="b">
            <a:noAutofit/>
          </a:bodyPr>
          <a:lstStyle>
            <a:lvl1pPr>
              <a:defRPr/>
            </a:lvl1pPr>
          </a:lstStyle>
          <a:p>
            <a:r>
              <a:rPr lang="en-US" dirty="0"/>
              <a:t>Click to edit title: OSERS Title and Content</a:t>
            </a:r>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dirty="0"/>
              <a:t>Click to edit First Level</a:t>
            </a:r>
          </a:p>
          <a:p>
            <a:pPr lvl="1"/>
            <a:r>
              <a:rPr lang="en-US" dirty="0"/>
              <a:t>Click to edit Second level</a:t>
            </a:r>
          </a:p>
          <a:p>
            <a:pPr lvl="2"/>
            <a:r>
              <a:rPr lang="en-US" dirty="0"/>
              <a:t>Click to edit Third level</a:t>
            </a:r>
          </a:p>
          <a:p>
            <a:pPr lvl="3"/>
            <a:r>
              <a:rPr lang="en-US" dirty="0"/>
              <a:t>Click to edit Fourth level</a:t>
            </a:r>
          </a:p>
          <a:p>
            <a:pPr lvl="4"/>
            <a:r>
              <a:rPr lang="en-US" dirty="0"/>
              <a:t>Click to edit Fifth level</a:t>
            </a:r>
          </a:p>
        </p:txBody>
      </p:sp>
    </p:spTree>
    <p:extLst>
      <p:ext uri="{BB962C8B-B14F-4D97-AF65-F5344CB8AC3E}">
        <p14:creationId xmlns:p14="http://schemas.microsoft.com/office/powerpoint/2010/main" val="27804648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EP-IDEA Section Header">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bwMode="gray">
          <a:xfrm>
            <a:off x="831850" y="1709739"/>
            <a:ext cx="10515600" cy="1719262"/>
          </a:xfrm>
          <a:prstGeom prst="rect">
            <a:avLst/>
          </a:prstGeom>
        </p:spPr>
        <p:txBody>
          <a:bodyPr anchor="b"/>
          <a:lstStyle>
            <a:lvl1pPr>
              <a:defRPr sz="4400">
                <a:solidFill>
                  <a:srgbClr val="345065"/>
                </a:solidFill>
              </a:defRPr>
            </a:lvl1pPr>
          </a:lstStyle>
          <a:p>
            <a:r>
              <a:rPr lang="en-US" dirty="0"/>
              <a:t>Click to edit Sub-Section title</a:t>
            </a:r>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bwMode="gray">
          <a:xfrm>
            <a:off x="831850" y="3657599"/>
            <a:ext cx="10515600" cy="2432051"/>
          </a:xfrm>
          <a:prstGeom prst="rect">
            <a:avLst/>
          </a:prstGeom>
        </p:spPr>
        <p:txBody>
          <a:bodyPr lIns="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Sub-Section subtitle</a:t>
            </a:r>
          </a:p>
        </p:txBody>
      </p:sp>
    </p:spTree>
    <p:extLst>
      <p:ext uri="{BB962C8B-B14F-4D97-AF65-F5344CB8AC3E}">
        <p14:creationId xmlns:p14="http://schemas.microsoft.com/office/powerpoint/2010/main" val="369187683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SEP-IDEA Two Content">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bwMode="white">
          <a:xfrm>
            <a:off x="638174" y="0"/>
            <a:ext cx="10515600" cy="672111"/>
          </a:xfrm>
          <a:prstGeom prst="rect">
            <a:avLst/>
          </a:prstGeom>
          <a:effectLst/>
        </p:spPr>
        <p:txBody>
          <a:bodyPr vert="horz" lIns="0" tIns="0" rIns="0" bIns="0" rtlCol="0" anchor="b">
            <a:noAutofit/>
          </a:bodyPr>
          <a:lstStyle>
            <a:lvl1pPr>
              <a:defRPr/>
            </a:lvl1pPr>
          </a:lstStyle>
          <a:p>
            <a:r>
              <a:rPr lang="en-US" dirty="0"/>
              <a:t>Click to edit title: Two Content</a:t>
            </a:r>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Content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Content 2</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66840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SEP-IDEA Comparison">
    <p:spTree>
      <p:nvGrpSpPr>
        <p:cNvPr id="1" name=""/>
        <p:cNvGrpSpPr/>
        <p:nvPr/>
      </p:nvGrpSpPr>
      <p:grpSpPr>
        <a:xfrm>
          <a:off x="0" y="0"/>
          <a:ext cx="0" cy="0"/>
          <a:chOff x="0" y="0"/>
          <a:chExt cx="0" cy="0"/>
        </a:xfrm>
      </p:grpSpPr>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bwMode="white">
          <a:xfrm>
            <a:off x="638174" y="0"/>
            <a:ext cx="10515600" cy="672111"/>
          </a:xfrm>
          <a:prstGeom prst="rect">
            <a:avLst/>
          </a:prstGeom>
          <a:effectLst/>
        </p:spPr>
        <p:txBody>
          <a:bodyPr vert="horz" lIns="0" tIns="0" rIns="0" bIns="0" rtlCol="0" anchor="b">
            <a:noAutofit/>
          </a:bodyPr>
          <a:lstStyle>
            <a:lvl1pPr>
              <a:defRPr/>
            </a:lvl1pPr>
          </a:lstStyle>
          <a:p>
            <a:r>
              <a:rPr lang="en-US" dirty="0"/>
              <a:t>Click to edit title: Comparison</a:t>
            </a:r>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1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2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6767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SEP-IDEA Title Only">
    <p:spTree>
      <p:nvGrpSpPr>
        <p:cNvPr id="1" name=""/>
        <p:cNvGrpSpPr/>
        <p:nvPr/>
      </p:nvGrpSpPr>
      <p:grpSpPr>
        <a:xfrm>
          <a:off x="0" y="0"/>
          <a:ext cx="0" cy="0"/>
          <a:chOff x="0" y="0"/>
          <a:chExt cx="0" cy="0"/>
        </a:xfrm>
      </p:grpSpPr>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bwMode="white">
          <a:xfrm>
            <a:off x="638174" y="0"/>
            <a:ext cx="10515600" cy="672111"/>
          </a:xfrm>
          <a:prstGeom prst="rect">
            <a:avLst/>
          </a:prstGeom>
          <a:effectLst/>
        </p:spPr>
        <p:txBody>
          <a:bodyPr vert="horz" lIns="0" tIns="0" rIns="0" bIns="0" rtlCol="0" anchor="b">
            <a:noAutofit/>
          </a:bodyPr>
          <a:lstStyle>
            <a:lvl1pPr>
              <a:defRPr/>
            </a:lvl1pPr>
          </a:lstStyle>
          <a:p>
            <a:r>
              <a:rPr lang="en-US" dirty="0"/>
              <a:t>Click to edit title: Blank Slide</a:t>
            </a:r>
          </a:p>
        </p:txBody>
      </p:sp>
    </p:spTree>
    <p:extLst>
      <p:ext uri="{BB962C8B-B14F-4D97-AF65-F5344CB8AC3E}">
        <p14:creationId xmlns:p14="http://schemas.microsoft.com/office/powerpoint/2010/main" val="26091906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SEP Title and Content">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Title and Content</a:t>
            </a:r>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dirty="0"/>
              <a:t>Click to edit First Level</a:t>
            </a:r>
          </a:p>
          <a:p>
            <a:pPr lvl="1"/>
            <a:r>
              <a:rPr lang="en-US" dirty="0"/>
              <a:t>Click to edit Second level</a:t>
            </a:r>
          </a:p>
          <a:p>
            <a:pPr lvl="2"/>
            <a:r>
              <a:rPr lang="en-US" dirty="0"/>
              <a:t>Click to edit Third level</a:t>
            </a:r>
          </a:p>
          <a:p>
            <a:pPr lvl="3"/>
            <a:r>
              <a:rPr lang="en-US" dirty="0"/>
              <a:t>Click to edit Fourth level</a:t>
            </a:r>
          </a:p>
          <a:p>
            <a:pPr lvl="4"/>
            <a:r>
              <a:rPr lang="en-US" dirty="0"/>
              <a:t>Click to edit Fifth level</a:t>
            </a:r>
          </a:p>
        </p:txBody>
      </p:sp>
    </p:spTree>
    <p:extLst>
      <p:ext uri="{BB962C8B-B14F-4D97-AF65-F5344CB8AC3E}">
        <p14:creationId xmlns:p14="http://schemas.microsoft.com/office/powerpoint/2010/main" val="121077561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OSEP-IDEA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4229919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SEP-IDEA Content with Caption">
    <p:spTree>
      <p:nvGrpSpPr>
        <p:cNvPr id="1" name=""/>
        <p:cNvGrpSpPr/>
        <p:nvPr/>
      </p:nvGrpSpPr>
      <p:grpSpPr>
        <a:xfrm>
          <a:off x="0" y="0"/>
          <a:ext cx="0" cy="0"/>
          <a:chOff x="0" y="0"/>
          <a:chExt cx="0" cy="0"/>
        </a:xfrm>
      </p:grpSpPr>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Text Placeholder 4">
            <a:extLst>
              <a:ext uri="{FF2B5EF4-FFF2-40B4-BE49-F238E27FC236}">
                <a16:creationId xmlns:a16="http://schemas.microsoft.com/office/drawing/2014/main" id="{FF5A315C-57C9-42E3-8B89-F845F852E1C4}"/>
              </a:ext>
            </a:extLst>
          </p:cNvPr>
          <p:cNvSpPr>
            <a:spLocks noGrp="1"/>
          </p:cNvSpPr>
          <p:nvPr>
            <p:ph type="body" sz="quarter" idx="14" hasCustomPrompt="1"/>
          </p:nvPr>
        </p:nvSpPr>
        <p:spPr bwMode="white">
          <a:xfrm>
            <a:off x="640080" y="0"/>
            <a:ext cx="10515600" cy="672111"/>
          </a:xfrm>
        </p:spPr>
        <p:txBody>
          <a:bodyPr lIns="0" tIns="0" rIns="0" bIns="0" anchor="b" anchorCtr="0">
            <a:normAutofit/>
          </a:bodyPr>
          <a:lstStyle>
            <a:lvl1pPr marL="0" indent="0">
              <a:buNone/>
              <a:defRPr sz="4000">
                <a:solidFill>
                  <a:schemeClr val="bg1"/>
                </a:solidFill>
              </a:defRPr>
            </a:lvl1pPr>
            <a:lvl2pPr marL="457200" indent="0">
              <a:buNone/>
              <a:defRPr sz="4000">
                <a:solidFill>
                  <a:schemeClr val="bg1"/>
                </a:solidFill>
              </a:defRPr>
            </a:lvl2pPr>
            <a:lvl3pPr marL="914400" indent="0">
              <a:buNone/>
              <a:defRPr sz="4000">
                <a:solidFill>
                  <a:schemeClr val="bg1"/>
                </a:solidFill>
              </a:defRPr>
            </a:lvl3pPr>
            <a:lvl4pPr marL="1314450" indent="0">
              <a:buNone/>
              <a:defRPr sz="4000">
                <a:solidFill>
                  <a:schemeClr val="bg1"/>
                </a:solidFill>
              </a:defRPr>
            </a:lvl4pPr>
            <a:lvl5pPr marL="1600200" indent="0">
              <a:buNone/>
              <a:defRPr sz="4000">
                <a:solidFill>
                  <a:schemeClr val="bg1"/>
                </a:solidFill>
              </a:defRPr>
            </a:lvl5pPr>
          </a:lstStyle>
          <a:p>
            <a:pPr lvl="0"/>
            <a:r>
              <a:rPr lang="en-US" dirty="0"/>
              <a:t>Click to edit Title: Caption and Content</a:t>
            </a:r>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dirty="0"/>
              <a:t>Click to edit Content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52602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SEP-IDEA Picture with Caption">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bwMode="gray">
          <a:xfrm>
            <a:off x="839788" y="987424"/>
            <a:ext cx="3932237" cy="1069975"/>
          </a:xfrm>
          <a:prstGeom prst="rect">
            <a:avLst/>
          </a:prstGeom>
        </p:spPr>
        <p:txBody>
          <a:bodyPr anchor="b"/>
          <a:lstStyle>
            <a:lvl1pPr>
              <a:defRPr sz="3200">
                <a:solidFill>
                  <a:srgbClr val="2C506A"/>
                </a:solidFill>
              </a:defRPr>
            </a:lvl1pPr>
          </a:lstStyle>
          <a:p>
            <a:r>
              <a:rPr lang="en-US" dirty="0"/>
              <a:t>Click edit Master title style</a:t>
            </a:r>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bwMode="gray">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bwMode="gray">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3280937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SEP-IDEA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3" name="TextBox 2">
            <a:extLst>
              <a:ext uri="{FF2B5EF4-FFF2-40B4-BE49-F238E27FC236}">
                <a16:creationId xmlns:a16="http://schemas.microsoft.com/office/drawing/2014/main" id="{EF6E18A5-FF83-466F-AAEB-502A8675691F}"/>
              </a:ext>
            </a:extLst>
          </p:cNvPr>
          <p:cNvSpPr txBox="1"/>
          <p:nvPr userDrawn="1"/>
        </p:nvSpPr>
        <p:spPr bwMode="gray">
          <a:xfrm>
            <a:off x="595183" y="2286000"/>
            <a:ext cx="10972800" cy="1107996"/>
          </a:xfrm>
          <a:prstGeom prst="rect">
            <a:avLst/>
          </a:prstGeom>
          <a:noFill/>
        </p:spPr>
        <p:txBody>
          <a:bodyPr wrap="square" rtlCol="0" anchor="b">
            <a:spAutoFit/>
          </a:bodyPr>
          <a:lstStyle/>
          <a:p>
            <a:pPr algn="ctr"/>
            <a:r>
              <a:rPr lang="en-US" sz="6600" dirty="0">
                <a:solidFill>
                  <a:srgbClr val="2D8700"/>
                </a:solidFill>
                <a:latin typeface="Century Gothic" panose="020B0502020202020204" pitchFamily="34" charset="0"/>
              </a:rPr>
              <a:t>OSEP</a:t>
            </a:r>
          </a:p>
        </p:txBody>
      </p:sp>
      <p:sp>
        <p:nvSpPr>
          <p:cNvPr id="2" name="TextBox 1">
            <a:extLst>
              <a:ext uri="{FF2B5EF4-FFF2-40B4-BE49-F238E27FC236}">
                <a16:creationId xmlns:a16="http://schemas.microsoft.com/office/drawing/2014/main" id="{6652472D-2C37-4839-80EA-30713C149CA2}"/>
              </a:ext>
            </a:extLst>
          </p:cNvPr>
          <p:cNvSpPr txBox="1"/>
          <p:nvPr userDrawn="1"/>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dirty="0">
                <a:solidFill>
                  <a:srgbClr val="2C506A"/>
                </a:solidFill>
                <a:latin typeface="Century Gothic" panose="020B0502020202020204" pitchFamily="34" charset="0"/>
              </a:rPr>
              <a:t>Office of Special Education Programs</a:t>
            </a:r>
          </a:p>
          <a:p>
            <a:pPr algn="ctr">
              <a:spcBef>
                <a:spcPts val="600"/>
              </a:spcBef>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dirty="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429466765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SEP-IDEA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3" name="TextBox 2">
            <a:extLst>
              <a:ext uri="{FF2B5EF4-FFF2-40B4-BE49-F238E27FC236}">
                <a16:creationId xmlns:a16="http://schemas.microsoft.com/office/drawing/2014/main" id="{EF6E18A5-FF83-466F-AAEB-502A8675691F}"/>
              </a:ext>
            </a:extLst>
          </p:cNvPr>
          <p:cNvSpPr txBox="1"/>
          <p:nvPr userDrawn="1"/>
        </p:nvSpPr>
        <p:spPr bwMode="gray">
          <a:xfrm>
            <a:off x="595183" y="2286000"/>
            <a:ext cx="10972800" cy="1107996"/>
          </a:xfrm>
          <a:prstGeom prst="rect">
            <a:avLst/>
          </a:prstGeom>
          <a:noFill/>
        </p:spPr>
        <p:txBody>
          <a:bodyPr wrap="square" rtlCol="0" anchor="b">
            <a:spAutoFit/>
          </a:bodyPr>
          <a:lstStyle/>
          <a:p>
            <a:pPr algn="ctr"/>
            <a:r>
              <a:rPr lang="en-US" sz="6600" dirty="0">
                <a:solidFill>
                  <a:srgbClr val="2D8700"/>
                </a:solidFill>
                <a:latin typeface="Century Gothic" panose="020B0502020202020204" pitchFamily="34" charset="0"/>
              </a:rPr>
              <a:t>OSEP</a:t>
            </a:r>
          </a:p>
        </p:txBody>
      </p:sp>
      <p:sp>
        <p:nvSpPr>
          <p:cNvPr id="9" name="TextBox 8">
            <a:extLst>
              <a:ext uri="{FF2B5EF4-FFF2-40B4-BE49-F238E27FC236}">
                <a16:creationId xmlns:a16="http://schemas.microsoft.com/office/drawing/2014/main" id="{534AA617-C9A8-41E8-8354-6B52BEE9BBD7}"/>
              </a:ext>
            </a:extLst>
          </p:cNvPr>
          <p:cNvSpPr txBox="1"/>
          <p:nvPr userDrawn="1"/>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dirty="0">
                <a:solidFill>
                  <a:srgbClr val="2C506A"/>
                </a:solidFill>
                <a:latin typeface="Century Gothic" panose="020B0502020202020204" pitchFamily="34" charset="0"/>
              </a:rPr>
              <a:t>Office of Special Education Programs</a:t>
            </a:r>
          </a:p>
          <a:p>
            <a:pPr algn="ctr">
              <a:spcBef>
                <a:spcPts val="600"/>
              </a:spcBef>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dirty="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userDrawn="1"/>
        </p:nvSpPr>
        <p:spPr bwMode="gray">
          <a:xfrm>
            <a:off x="615778"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dirty="0">
                <a:solidFill>
                  <a:srgbClr val="345065"/>
                </a:solidFill>
                <a:latin typeface="Century Gothic" panose="020B0502020202020204" pitchFamily="34" charset="0"/>
              </a:rPr>
              <a:t>	</a:t>
            </a:r>
            <a:r>
              <a:rPr lang="en-US" sz="1400" b="1" dirty="0">
                <a:solidFill>
                  <a:srgbClr val="215070"/>
                </a:solidFill>
                <a:latin typeface="Century Gothic" panose="020B0502020202020204" pitchFamily="34" charset="0"/>
              </a:rPr>
              <a:t>Home:</a:t>
            </a:r>
            <a:r>
              <a:rPr lang="en-US" sz="1400" dirty="0">
                <a:solidFill>
                  <a:srgbClr val="215070"/>
                </a:solidFill>
                <a:latin typeface="Century Gothic" panose="020B0502020202020204" pitchFamily="34" charset="0"/>
              </a:rPr>
              <a:t>	www.ed.gov/osers/osep</a:t>
            </a:r>
          </a:p>
          <a:p>
            <a:pPr marL="0" indent="0" algn="l">
              <a:lnSpc>
                <a:spcPct val="100000"/>
              </a:lnSpc>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Blog:</a:t>
            </a:r>
            <a:r>
              <a:rPr lang="en-US" sz="1400" dirty="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Twitter:</a:t>
            </a:r>
            <a:r>
              <a:rPr lang="en-US" sz="1400" dirty="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YouTube</a:t>
            </a:r>
            <a:r>
              <a:rPr lang="en-US" sz="1400" dirty="0">
                <a:solidFill>
                  <a:srgbClr val="215070"/>
                </a:solidFill>
                <a:latin typeface="Century Gothic" panose="020B0502020202020204" pitchFamily="34" charset="0"/>
              </a:rPr>
              <a:t>:	www.youtube.com/c/OSERS</a:t>
            </a:r>
            <a:endParaRPr lang="en-US" sz="1400" dirty="0">
              <a:latin typeface="Century Gothic" panose="020B0502020202020204" pitchFamily="34" charset="0"/>
            </a:endParaRPr>
          </a:p>
        </p:txBody>
      </p:sp>
    </p:spTree>
    <p:extLst>
      <p:ext uri="{BB962C8B-B14F-4D97-AF65-F5344CB8AC3E}">
        <p14:creationId xmlns:p14="http://schemas.microsoft.com/office/powerpoint/2010/main" val="185292277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SEP-IDEA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5" name="Text Placeholder 4">
            <a:extLst>
              <a:ext uri="{FF2B5EF4-FFF2-40B4-BE49-F238E27FC236}">
                <a16:creationId xmlns:a16="http://schemas.microsoft.com/office/drawing/2014/main" id="{D1B7D111-6E89-43EC-BF9F-638E13098704}"/>
              </a:ext>
            </a:extLst>
          </p:cNvPr>
          <p:cNvSpPr>
            <a:spLocks noGrp="1"/>
          </p:cNvSpPr>
          <p:nvPr>
            <p:ph type="body" sz="quarter" idx="10"/>
          </p:nvPr>
        </p:nvSpPr>
        <p:spPr bwMode="gray">
          <a:xfrm>
            <a:off x="1371599" y="2514600"/>
            <a:ext cx="9448800" cy="914400"/>
          </a:xfrm>
        </p:spPr>
        <p:txBody>
          <a:bodyPr anchor="b">
            <a:normAutofit/>
          </a:bodyPr>
          <a:lstStyle>
            <a:lvl1pPr marL="0" indent="0" algn="ctr">
              <a:buNone/>
              <a:defRPr sz="4800">
                <a:solidFill>
                  <a:srgbClr val="008710"/>
                </a:solidFill>
              </a:defRPr>
            </a:lvl1pPr>
          </a:lstStyle>
          <a:p>
            <a:pPr lvl="0"/>
            <a:r>
              <a:rPr lang="en-US" dirty="0"/>
              <a:t>Click to edit Master text styles</a:t>
            </a:r>
          </a:p>
        </p:txBody>
      </p:sp>
      <p:sp>
        <p:nvSpPr>
          <p:cNvPr id="7" name="TextBox 6">
            <a:extLst>
              <a:ext uri="{FF2B5EF4-FFF2-40B4-BE49-F238E27FC236}">
                <a16:creationId xmlns:a16="http://schemas.microsoft.com/office/drawing/2014/main" id="{5060B812-163D-48D4-ADD4-2BE579EA1AE0}"/>
              </a:ext>
            </a:extLst>
          </p:cNvPr>
          <p:cNvSpPr txBox="1"/>
          <p:nvPr userDrawn="1"/>
        </p:nvSpPr>
        <p:spPr bwMode="gray">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dirty="0">
                <a:solidFill>
                  <a:srgbClr val="2C506A"/>
                </a:solidFill>
                <a:latin typeface="Century Gothic" panose="020B0502020202020204" pitchFamily="34" charset="0"/>
              </a:rPr>
              <a:t>Office of Special Education Programs</a:t>
            </a:r>
          </a:p>
          <a:p>
            <a:pPr algn="ctr">
              <a:spcBef>
                <a:spcPts val="600"/>
              </a:spcBef>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dirty="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408225649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RSA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bwMode="gray">
          <a:xfrm>
            <a:off x="1524000" y="1122363"/>
            <a:ext cx="9144000" cy="2387600"/>
          </a:xfrm>
          <a:prstGeom prst="rect">
            <a:avLst/>
          </a:prstGeom>
        </p:spPr>
        <p:txBody>
          <a:bodyPr anchor="b"/>
          <a:lstStyle>
            <a:lvl1pPr algn="ctr">
              <a:defRPr sz="4800" cap="small" baseline="0">
                <a:solidFill>
                  <a:srgbClr val="345065"/>
                </a:solidFill>
              </a:defRPr>
            </a:lvl1pPr>
          </a:lstStyle>
          <a:p>
            <a:r>
              <a:rPr lang="en-US" dirty="0"/>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bwMode="gray">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 Slide subtitle</a:t>
            </a:r>
          </a:p>
        </p:txBody>
      </p:sp>
    </p:spTree>
    <p:extLst>
      <p:ext uri="{BB962C8B-B14F-4D97-AF65-F5344CB8AC3E}">
        <p14:creationId xmlns:p14="http://schemas.microsoft.com/office/powerpoint/2010/main" val="94759943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SA Title and Content">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bwMode="white">
          <a:xfrm>
            <a:off x="638174" y="0"/>
            <a:ext cx="9875520" cy="672111"/>
          </a:xfrm>
          <a:prstGeom prst="rect">
            <a:avLst/>
          </a:prstGeom>
          <a:effectLst/>
        </p:spPr>
        <p:txBody>
          <a:bodyPr vert="horz" lIns="0" tIns="0" rIns="0" bIns="0" rtlCol="0" anchor="b">
            <a:noAutofit/>
          </a:bodyPr>
          <a:lstStyle>
            <a:lvl1pPr>
              <a:defRPr/>
            </a:lvl1pPr>
          </a:lstStyle>
          <a:p>
            <a:r>
              <a:rPr lang="en-US" dirty="0"/>
              <a:t>Click to edit title: Title and Content</a:t>
            </a:r>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dirty="0"/>
              <a:t>Click to edit First Level</a:t>
            </a:r>
          </a:p>
          <a:p>
            <a:pPr lvl="1"/>
            <a:r>
              <a:rPr lang="en-US" dirty="0"/>
              <a:t>Click to edit Second level</a:t>
            </a:r>
          </a:p>
          <a:p>
            <a:pPr lvl="2"/>
            <a:r>
              <a:rPr lang="en-US" dirty="0"/>
              <a:t>Click to edit Third level</a:t>
            </a:r>
          </a:p>
          <a:p>
            <a:pPr lvl="3"/>
            <a:r>
              <a:rPr lang="en-US" dirty="0"/>
              <a:t>Click to edit Fourth level</a:t>
            </a:r>
          </a:p>
          <a:p>
            <a:pPr lvl="4"/>
            <a:r>
              <a:rPr lang="en-US" dirty="0"/>
              <a:t>Click to edit Fifth level</a:t>
            </a:r>
          </a:p>
        </p:txBody>
      </p:sp>
    </p:spTree>
    <p:extLst>
      <p:ext uri="{BB962C8B-B14F-4D97-AF65-F5344CB8AC3E}">
        <p14:creationId xmlns:p14="http://schemas.microsoft.com/office/powerpoint/2010/main" val="31246624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RSA Section Header">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bwMode="gray">
          <a:xfrm>
            <a:off x="831850" y="1709739"/>
            <a:ext cx="10515600" cy="1719262"/>
          </a:xfrm>
          <a:prstGeom prst="rect">
            <a:avLst/>
          </a:prstGeom>
        </p:spPr>
        <p:txBody>
          <a:bodyPr anchor="b"/>
          <a:lstStyle>
            <a:lvl1pPr>
              <a:defRPr sz="4400">
                <a:solidFill>
                  <a:srgbClr val="345065"/>
                </a:solidFill>
              </a:defRPr>
            </a:lvl1pPr>
          </a:lstStyle>
          <a:p>
            <a:r>
              <a:rPr lang="en-US" dirty="0"/>
              <a:t>Click to edit Sub-Section title</a:t>
            </a:r>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bwMode="gray">
          <a:xfrm>
            <a:off x="831850" y="3657599"/>
            <a:ext cx="10515600" cy="2432051"/>
          </a:xfrm>
          <a:prstGeom prst="rect">
            <a:avLst/>
          </a:prstGeom>
        </p:spPr>
        <p:txBody>
          <a:bodyPr lIns="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Sub-Section subtitle</a:t>
            </a:r>
          </a:p>
        </p:txBody>
      </p:sp>
    </p:spTree>
    <p:extLst>
      <p:ext uri="{BB962C8B-B14F-4D97-AF65-F5344CB8AC3E}">
        <p14:creationId xmlns:p14="http://schemas.microsoft.com/office/powerpoint/2010/main" val="201417408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SA Two Content">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bwMode="white">
          <a:xfrm>
            <a:off x="638174" y="0"/>
            <a:ext cx="9875520" cy="672111"/>
          </a:xfrm>
          <a:prstGeom prst="rect">
            <a:avLst/>
          </a:prstGeom>
          <a:effectLst/>
        </p:spPr>
        <p:txBody>
          <a:bodyPr vert="horz" lIns="0" tIns="0" rIns="0" bIns="0" rtlCol="0" anchor="b">
            <a:noAutofit/>
          </a:bodyPr>
          <a:lstStyle>
            <a:lvl1pPr>
              <a:defRPr/>
            </a:lvl1pPr>
          </a:lstStyle>
          <a:p>
            <a:r>
              <a:rPr lang="en-US" dirty="0"/>
              <a:t>Click to edit title: Two Content</a:t>
            </a:r>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Content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Content 2</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08016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EP Section Header">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bwMode="gray">
          <a:xfrm>
            <a:off x="831850" y="1709739"/>
            <a:ext cx="10515600" cy="1719262"/>
          </a:xfrm>
          <a:prstGeom prst="rect">
            <a:avLst/>
          </a:prstGeom>
        </p:spPr>
        <p:txBody>
          <a:bodyPr anchor="b"/>
          <a:lstStyle>
            <a:lvl1pPr>
              <a:defRPr sz="4400">
                <a:solidFill>
                  <a:srgbClr val="345065"/>
                </a:solidFill>
              </a:defRPr>
            </a:lvl1pPr>
          </a:lstStyle>
          <a:p>
            <a:r>
              <a:rPr lang="en-US" dirty="0"/>
              <a:t>Click to edit Sub-Section title</a:t>
            </a:r>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a:xfrm>
            <a:off x="831850" y="3657599"/>
            <a:ext cx="10515600" cy="2432051"/>
          </a:xfrm>
          <a:prstGeom prst="rect">
            <a:avLst/>
          </a:prstGeom>
        </p:spPr>
        <p:txBody>
          <a:bodyPr lIns="0" tIns="4572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Sub-Section subtitle</a:t>
            </a:r>
          </a:p>
        </p:txBody>
      </p:sp>
    </p:spTree>
    <p:extLst>
      <p:ext uri="{BB962C8B-B14F-4D97-AF65-F5344CB8AC3E}">
        <p14:creationId xmlns:p14="http://schemas.microsoft.com/office/powerpoint/2010/main" val="21650537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SA Comparison">
    <p:spTree>
      <p:nvGrpSpPr>
        <p:cNvPr id="1" name=""/>
        <p:cNvGrpSpPr/>
        <p:nvPr/>
      </p:nvGrpSpPr>
      <p:grpSpPr>
        <a:xfrm>
          <a:off x="0" y="0"/>
          <a:ext cx="0" cy="0"/>
          <a:chOff x="0" y="0"/>
          <a:chExt cx="0" cy="0"/>
        </a:xfrm>
      </p:grpSpPr>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bwMode="white">
          <a:xfrm>
            <a:off x="638175" y="0"/>
            <a:ext cx="9877425" cy="672111"/>
          </a:xfrm>
          <a:prstGeom prst="rect">
            <a:avLst/>
          </a:prstGeom>
          <a:effectLst/>
        </p:spPr>
        <p:txBody>
          <a:bodyPr vert="horz" lIns="0" tIns="0" rIns="0" bIns="0" rtlCol="0" anchor="b">
            <a:noAutofit/>
          </a:bodyPr>
          <a:lstStyle>
            <a:lvl1pPr>
              <a:defRPr/>
            </a:lvl1pPr>
          </a:lstStyle>
          <a:p>
            <a:r>
              <a:rPr lang="en-US" dirty="0"/>
              <a:t>Click to edit title: Comparison</a:t>
            </a:r>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1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2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325881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SA Title Only">
    <p:spTree>
      <p:nvGrpSpPr>
        <p:cNvPr id="1" name=""/>
        <p:cNvGrpSpPr/>
        <p:nvPr/>
      </p:nvGrpSpPr>
      <p:grpSpPr>
        <a:xfrm>
          <a:off x="0" y="0"/>
          <a:ext cx="0" cy="0"/>
          <a:chOff x="0" y="0"/>
          <a:chExt cx="0" cy="0"/>
        </a:xfrm>
      </p:grpSpPr>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bwMode="white">
          <a:xfrm>
            <a:off x="638174" y="0"/>
            <a:ext cx="9875520" cy="672111"/>
          </a:xfrm>
          <a:prstGeom prst="rect">
            <a:avLst/>
          </a:prstGeom>
          <a:effectLst/>
        </p:spPr>
        <p:txBody>
          <a:bodyPr vert="horz" lIns="0" tIns="0" rIns="0" bIns="0" rtlCol="0" anchor="b">
            <a:noAutofit/>
          </a:bodyPr>
          <a:lstStyle>
            <a:lvl1pPr>
              <a:defRPr/>
            </a:lvl1pPr>
          </a:lstStyle>
          <a:p>
            <a:r>
              <a:rPr lang="en-US" dirty="0"/>
              <a:t>Click to edit title: Blank Slide</a:t>
            </a:r>
          </a:p>
        </p:txBody>
      </p:sp>
    </p:spTree>
    <p:extLst>
      <p:ext uri="{BB962C8B-B14F-4D97-AF65-F5344CB8AC3E}">
        <p14:creationId xmlns:p14="http://schemas.microsoft.com/office/powerpoint/2010/main" val="348286900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RSA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71069279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SA Content with Caption">
    <p:spTree>
      <p:nvGrpSpPr>
        <p:cNvPr id="1" name=""/>
        <p:cNvGrpSpPr/>
        <p:nvPr/>
      </p:nvGrpSpPr>
      <p:grpSpPr>
        <a:xfrm>
          <a:off x="0" y="0"/>
          <a:ext cx="0" cy="0"/>
          <a:chOff x="0" y="0"/>
          <a:chExt cx="0" cy="0"/>
        </a:xfrm>
      </p:grpSpPr>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Text Placeholder 4">
            <a:extLst>
              <a:ext uri="{FF2B5EF4-FFF2-40B4-BE49-F238E27FC236}">
                <a16:creationId xmlns:a16="http://schemas.microsoft.com/office/drawing/2014/main" id="{FF5A315C-57C9-42E3-8B89-F845F852E1C4}"/>
              </a:ext>
            </a:extLst>
          </p:cNvPr>
          <p:cNvSpPr>
            <a:spLocks noGrp="1"/>
          </p:cNvSpPr>
          <p:nvPr>
            <p:ph type="body" sz="quarter" idx="14" hasCustomPrompt="1"/>
          </p:nvPr>
        </p:nvSpPr>
        <p:spPr bwMode="white">
          <a:xfrm>
            <a:off x="640080" y="0"/>
            <a:ext cx="9875520" cy="672111"/>
          </a:xfrm>
        </p:spPr>
        <p:txBody>
          <a:bodyPr lIns="0" tIns="0" rIns="0" bIns="0" anchor="b" anchorCtr="0">
            <a:normAutofit/>
          </a:bodyPr>
          <a:lstStyle>
            <a:lvl1pPr marL="0" indent="0">
              <a:buNone/>
              <a:defRPr sz="4000">
                <a:solidFill>
                  <a:schemeClr val="bg1"/>
                </a:solidFill>
              </a:defRPr>
            </a:lvl1pPr>
            <a:lvl2pPr marL="457200" indent="0">
              <a:buNone/>
              <a:defRPr sz="4000">
                <a:solidFill>
                  <a:schemeClr val="bg1"/>
                </a:solidFill>
              </a:defRPr>
            </a:lvl2pPr>
            <a:lvl3pPr marL="914400" indent="0">
              <a:buNone/>
              <a:defRPr sz="4000">
                <a:solidFill>
                  <a:schemeClr val="bg1"/>
                </a:solidFill>
              </a:defRPr>
            </a:lvl3pPr>
            <a:lvl4pPr marL="1314450" indent="0">
              <a:buNone/>
              <a:defRPr sz="4000">
                <a:solidFill>
                  <a:schemeClr val="bg1"/>
                </a:solidFill>
              </a:defRPr>
            </a:lvl4pPr>
            <a:lvl5pPr marL="1600200" indent="0">
              <a:buNone/>
              <a:defRPr sz="4000">
                <a:solidFill>
                  <a:schemeClr val="bg1"/>
                </a:solidFill>
              </a:defRPr>
            </a:lvl5pPr>
          </a:lstStyle>
          <a:p>
            <a:pPr lvl="0"/>
            <a:r>
              <a:rPr lang="en-US" dirty="0"/>
              <a:t>Click to edit Title: Caption and Content</a:t>
            </a:r>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dirty="0"/>
              <a:t>Click to edit Content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203132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RSA Picture with Caption">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bwMode="gray">
          <a:xfrm>
            <a:off x="839788" y="987424"/>
            <a:ext cx="3932237" cy="1069975"/>
          </a:xfrm>
          <a:prstGeom prst="rect">
            <a:avLst/>
          </a:prstGeom>
        </p:spPr>
        <p:txBody>
          <a:bodyPr anchor="b"/>
          <a:lstStyle>
            <a:lvl1pPr>
              <a:defRPr sz="3200">
                <a:solidFill>
                  <a:srgbClr val="2C506A"/>
                </a:solidFill>
              </a:defRPr>
            </a:lvl1pPr>
          </a:lstStyle>
          <a:p>
            <a:r>
              <a:rPr lang="en-US" dirty="0"/>
              <a:t>Click edit Master title style</a:t>
            </a:r>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bwMode="gray">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bwMode="gray">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8960670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SA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3" name="TextBox 2">
            <a:extLst>
              <a:ext uri="{FF2B5EF4-FFF2-40B4-BE49-F238E27FC236}">
                <a16:creationId xmlns:a16="http://schemas.microsoft.com/office/drawing/2014/main" id="{EF6E18A5-FF83-466F-AAEB-502A8675691F}"/>
              </a:ext>
            </a:extLst>
          </p:cNvPr>
          <p:cNvSpPr txBox="1"/>
          <p:nvPr userDrawn="1"/>
        </p:nvSpPr>
        <p:spPr bwMode="gray">
          <a:xfrm>
            <a:off x="595183" y="2286000"/>
            <a:ext cx="10972800" cy="1107996"/>
          </a:xfrm>
          <a:prstGeom prst="rect">
            <a:avLst/>
          </a:prstGeom>
          <a:noFill/>
        </p:spPr>
        <p:txBody>
          <a:bodyPr wrap="square" rtlCol="0" anchor="b">
            <a:spAutoFit/>
          </a:bodyPr>
          <a:lstStyle/>
          <a:p>
            <a:pPr algn="ctr"/>
            <a:r>
              <a:rPr lang="en-US" sz="6600" dirty="0">
                <a:solidFill>
                  <a:srgbClr val="2D8700"/>
                </a:solidFill>
                <a:latin typeface="Century Gothic" panose="020B0502020202020204" pitchFamily="34" charset="0"/>
              </a:rPr>
              <a:t>RSA</a:t>
            </a:r>
          </a:p>
        </p:txBody>
      </p:sp>
      <p:sp>
        <p:nvSpPr>
          <p:cNvPr id="2" name="TextBox 1">
            <a:extLst>
              <a:ext uri="{FF2B5EF4-FFF2-40B4-BE49-F238E27FC236}">
                <a16:creationId xmlns:a16="http://schemas.microsoft.com/office/drawing/2014/main" id="{6652472D-2C37-4839-80EA-30713C149CA2}"/>
              </a:ext>
            </a:extLst>
          </p:cNvPr>
          <p:cNvSpPr txBox="1"/>
          <p:nvPr userDrawn="1"/>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2400" cap="small" baseline="0" dirty="0">
                <a:solidFill>
                  <a:srgbClr val="2C506A"/>
                </a:solidFill>
                <a:latin typeface="Century Gothic" panose="020B0502020202020204" pitchFamily="34" charset="0"/>
              </a:rPr>
              <a:t>Rehabilitation Services Administration</a:t>
            </a:r>
          </a:p>
          <a:p>
            <a:pPr marL="0" marR="0" lvl="0" indent="0" algn="ctr" defTabSz="457200" rtl="0" eaLnBrk="1" fontAlgn="auto" latinLnBrk="0" hangingPunct="1">
              <a:lnSpc>
                <a:spcPct val="100000"/>
              </a:lnSpc>
              <a:spcBef>
                <a:spcPts val="600"/>
              </a:spcBef>
              <a:spcAft>
                <a:spcPts val="0"/>
              </a:spcAft>
              <a:buClrTx/>
              <a:buSzTx/>
              <a:buFontTx/>
              <a:buNone/>
              <a:tabLst/>
              <a:defRPr/>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spcAft>
                <a:spcPts val="0"/>
              </a:spcAft>
            </a:pPr>
            <a:r>
              <a:rPr lang="en-US" sz="1800" cap="small" baseline="0" dirty="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70101778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SA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10" name="TextBox 9">
            <a:extLst>
              <a:ext uri="{FF2B5EF4-FFF2-40B4-BE49-F238E27FC236}">
                <a16:creationId xmlns:a16="http://schemas.microsoft.com/office/drawing/2014/main" id="{89E437DF-F50F-43BC-B8E3-3430A1EE5E2D}"/>
              </a:ext>
            </a:extLst>
          </p:cNvPr>
          <p:cNvSpPr txBox="1"/>
          <p:nvPr userDrawn="1"/>
        </p:nvSpPr>
        <p:spPr bwMode="gray">
          <a:xfrm>
            <a:off x="595183" y="2286000"/>
            <a:ext cx="10972800" cy="1107996"/>
          </a:xfrm>
          <a:prstGeom prst="rect">
            <a:avLst/>
          </a:prstGeom>
          <a:noFill/>
        </p:spPr>
        <p:txBody>
          <a:bodyPr wrap="square" rtlCol="0" anchor="b">
            <a:spAutoFit/>
          </a:bodyPr>
          <a:lstStyle/>
          <a:p>
            <a:pPr algn="ctr"/>
            <a:r>
              <a:rPr lang="en-US" sz="6600" dirty="0">
                <a:solidFill>
                  <a:srgbClr val="2D8700"/>
                </a:solidFill>
                <a:latin typeface="Century Gothic" panose="020B0502020202020204" pitchFamily="34" charset="0"/>
              </a:rPr>
              <a:t>RSA</a:t>
            </a:r>
          </a:p>
        </p:txBody>
      </p:sp>
      <p:sp>
        <p:nvSpPr>
          <p:cNvPr id="13" name="TextBox 12">
            <a:extLst>
              <a:ext uri="{FF2B5EF4-FFF2-40B4-BE49-F238E27FC236}">
                <a16:creationId xmlns:a16="http://schemas.microsoft.com/office/drawing/2014/main" id="{4EC1CCB4-5E7E-4F47-94E1-5E14BF6A54E4}"/>
              </a:ext>
            </a:extLst>
          </p:cNvPr>
          <p:cNvSpPr txBox="1"/>
          <p:nvPr userDrawn="1"/>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2400" cap="small" baseline="0" dirty="0">
                <a:solidFill>
                  <a:srgbClr val="2C506A"/>
                </a:solidFill>
                <a:latin typeface="Century Gothic" panose="020B0502020202020204" pitchFamily="34" charset="0"/>
              </a:rPr>
              <a:t>Rehabilitation Services Administration</a:t>
            </a:r>
          </a:p>
          <a:p>
            <a:pPr marL="0" marR="0" lvl="0" indent="0" algn="ctr" defTabSz="457200" rtl="0" eaLnBrk="1" fontAlgn="auto" latinLnBrk="0" hangingPunct="1">
              <a:lnSpc>
                <a:spcPct val="100000"/>
              </a:lnSpc>
              <a:spcBef>
                <a:spcPts val="600"/>
              </a:spcBef>
              <a:spcAft>
                <a:spcPts val="0"/>
              </a:spcAft>
              <a:buClrTx/>
              <a:buSzTx/>
              <a:buFontTx/>
              <a:buNone/>
              <a:tabLst/>
              <a:defRPr/>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spcAft>
                <a:spcPts val="0"/>
              </a:spcAft>
            </a:pPr>
            <a:r>
              <a:rPr lang="en-US" sz="1800" cap="small" baseline="0" dirty="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userDrawn="1"/>
        </p:nvSpPr>
        <p:spPr bwMode="gray">
          <a:xfrm>
            <a:off x="615778"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dirty="0">
                <a:solidFill>
                  <a:srgbClr val="345065"/>
                </a:solidFill>
                <a:latin typeface="Century Gothic" panose="020B0502020202020204" pitchFamily="34" charset="0"/>
              </a:rPr>
              <a:t>	</a:t>
            </a:r>
            <a:r>
              <a:rPr lang="en-US" sz="1400" b="1" dirty="0">
                <a:solidFill>
                  <a:srgbClr val="215070"/>
                </a:solidFill>
                <a:latin typeface="Century Gothic" panose="020B0502020202020204" pitchFamily="34" charset="0"/>
              </a:rPr>
              <a:t>Home:</a:t>
            </a:r>
            <a:r>
              <a:rPr lang="en-US" sz="1400" dirty="0">
                <a:solidFill>
                  <a:srgbClr val="215070"/>
                </a:solidFill>
                <a:latin typeface="Century Gothic" panose="020B0502020202020204" pitchFamily="34" charset="0"/>
              </a:rPr>
              <a:t>	www.ed.gov/osers/rsa</a:t>
            </a:r>
          </a:p>
          <a:p>
            <a:pPr marL="0" indent="0" algn="l">
              <a:lnSpc>
                <a:spcPct val="100000"/>
              </a:lnSpc>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Blog:</a:t>
            </a:r>
            <a:r>
              <a:rPr lang="en-US" sz="1400" dirty="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Twitter:</a:t>
            </a:r>
            <a:r>
              <a:rPr lang="en-US" sz="1400" dirty="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YouTube</a:t>
            </a:r>
            <a:r>
              <a:rPr lang="en-US" sz="1400" dirty="0">
                <a:solidFill>
                  <a:srgbClr val="215070"/>
                </a:solidFill>
                <a:latin typeface="Century Gothic" panose="020B0502020202020204" pitchFamily="34" charset="0"/>
              </a:rPr>
              <a:t>:	www.youtube.com/c/OSERS</a:t>
            </a:r>
            <a:endParaRPr lang="en-US" sz="1400" dirty="0">
              <a:latin typeface="Century Gothic" panose="020B0502020202020204" pitchFamily="34" charset="0"/>
            </a:endParaRPr>
          </a:p>
        </p:txBody>
      </p:sp>
    </p:spTree>
    <p:extLst>
      <p:ext uri="{BB962C8B-B14F-4D97-AF65-F5344CB8AC3E}">
        <p14:creationId xmlns:p14="http://schemas.microsoft.com/office/powerpoint/2010/main" val="50669328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SA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5" name="Text Placeholder 4">
            <a:extLst>
              <a:ext uri="{FF2B5EF4-FFF2-40B4-BE49-F238E27FC236}">
                <a16:creationId xmlns:a16="http://schemas.microsoft.com/office/drawing/2014/main" id="{D1B7D111-6E89-43EC-BF9F-638E13098704}"/>
              </a:ext>
            </a:extLst>
          </p:cNvPr>
          <p:cNvSpPr>
            <a:spLocks noGrp="1"/>
          </p:cNvSpPr>
          <p:nvPr>
            <p:ph type="body" sz="quarter" idx="10"/>
          </p:nvPr>
        </p:nvSpPr>
        <p:spPr bwMode="gray">
          <a:xfrm>
            <a:off x="1371599" y="2514600"/>
            <a:ext cx="9448800" cy="914400"/>
          </a:xfrm>
        </p:spPr>
        <p:txBody>
          <a:bodyPr anchor="b">
            <a:normAutofit/>
          </a:bodyPr>
          <a:lstStyle>
            <a:lvl1pPr marL="0" indent="0" algn="ctr">
              <a:buNone/>
              <a:defRPr sz="4800">
                <a:solidFill>
                  <a:srgbClr val="008710"/>
                </a:solidFill>
              </a:defRPr>
            </a:lvl1pPr>
          </a:lstStyle>
          <a:p>
            <a:pPr lvl="0"/>
            <a:r>
              <a:rPr lang="en-US" dirty="0"/>
              <a:t>Click to edit Master text styles</a:t>
            </a:r>
          </a:p>
        </p:txBody>
      </p:sp>
      <p:sp>
        <p:nvSpPr>
          <p:cNvPr id="9" name="TextBox 8">
            <a:extLst>
              <a:ext uri="{FF2B5EF4-FFF2-40B4-BE49-F238E27FC236}">
                <a16:creationId xmlns:a16="http://schemas.microsoft.com/office/drawing/2014/main" id="{68E5EC69-1945-4270-A74C-D1C5FC8ECF26}"/>
              </a:ext>
            </a:extLst>
          </p:cNvPr>
          <p:cNvSpPr txBox="1"/>
          <p:nvPr userDrawn="1"/>
        </p:nvSpPr>
        <p:spPr bwMode="gray">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2400" cap="small" baseline="0" dirty="0">
                <a:solidFill>
                  <a:srgbClr val="2C506A"/>
                </a:solidFill>
                <a:latin typeface="Century Gothic" panose="020B0502020202020204" pitchFamily="34" charset="0"/>
              </a:rPr>
              <a:t>Rehabilitation Services Administration</a:t>
            </a:r>
          </a:p>
          <a:p>
            <a:pPr marL="0" marR="0" lvl="0" indent="0" algn="ctr" defTabSz="457200" rtl="0" eaLnBrk="1" fontAlgn="auto" latinLnBrk="0" hangingPunct="1">
              <a:lnSpc>
                <a:spcPct val="100000"/>
              </a:lnSpc>
              <a:spcBef>
                <a:spcPts val="600"/>
              </a:spcBef>
              <a:spcAft>
                <a:spcPts val="0"/>
              </a:spcAft>
              <a:buClrTx/>
              <a:buSzTx/>
              <a:buFontTx/>
              <a:buNone/>
              <a:tabLst/>
              <a:defRPr/>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spcAft>
                <a:spcPts val="0"/>
              </a:spcAft>
            </a:pPr>
            <a:r>
              <a:rPr lang="en-US" sz="1800" cap="small" baseline="0" dirty="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219213014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SEP-IDEA Title and Content">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bwMode="white">
          <a:xfrm>
            <a:off x="638174" y="0"/>
            <a:ext cx="10515600" cy="672111"/>
          </a:xfrm>
          <a:prstGeom prst="rect">
            <a:avLst/>
          </a:prstGeom>
          <a:effectLst/>
        </p:spPr>
        <p:txBody>
          <a:bodyPr vert="horz" lIns="0" tIns="0" rIns="0" bIns="0" rtlCol="0" anchor="b">
            <a:noAutofit/>
          </a:bodyPr>
          <a:lstStyle>
            <a:lvl1pPr>
              <a:defRPr/>
            </a:lvl1pPr>
          </a:lstStyle>
          <a:p>
            <a:r>
              <a:rPr lang="en-US" dirty="0"/>
              <a:t>Click to edit title: OSERS Title and Content</a:t>
            </a:r>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dirty="0"/>
              <a:t>Click to edit First Level</a:t>
            </a:r>
          </a:p>
          <a:p>
            <a:pPr lvl="1"/>
            <a:r>
              <a:rPr lang="en-US" dirty="0"/>
              <a:t>Click to edit Second level</a:t>
            </a:r>
          </a:p>
          <a:p>
            <a:pPr lvl="2"/>
            <a:r>
              <a:rPr lang="en-US" dirty="0"/>
              <a:t>Click to edit Third level</a:t>
            </a:r>
          </a:p>
          <a:p>
            <a:pPr lvl="3"/>
            <a:r>
              <a:rPr lang="en-US" dirty="0"/>
              <a:t>Click to edit Fourth level</a:t>
            </a:r>
          </a:p>
          <a:p>
            <a:pPr lvl="4"/>
            <a:r>
              <a:rPr lang="en-US" dirty="0"/>
              <a:t>Click to edit Fifth level</a:t>
            </a:r>
          </a:p>
        </p:txBody>
      </p:sp>
    </p:spTree>
    <p:extLst>
      <p:ext uri="{BB962C8B-B14F-4D97-AF65-F5344CB8AC3E}">
        <p14:creationId xmlns:p14="http://schemas.microsoft.com/office/powerpoint/2010/main" val="387745467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SEP Two Content">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Two Content</a:t>
            </a:r>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Content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Content 2</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412224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SEP Comparison">
    <p:spTree>
      <p:nvGrpSpPr>
        <p:cNvPr id="1" name=""/>
        <p:cNvGrpSpPr/>
        <p:nvPr/>
      </p:nvGrpSpPr>
      <p:grpSpPr>
        <a:xfrm>
          <a:off x="0" y="0"/>
          <a:ext cx="0" cy="0"/>
          <a:chOff x="0" y="0"/>
          <a:chExt cx="0" cy="0"/>
        </a:xfrm>
      </p:grpSpPr>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Comparison</a:t>
            </a:r>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1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2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33697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SEP Title Only">
    <p:spTree>
      <p:nvGrpSpPr>
        <p:cNvPr id="1" name=""/>
        <p:cNvGrpSpPr/>
        <p:nvPr/>
      </p:nvGrpSpPr>
      <p:grpSpPr>
        <a:xfrm>
          <a:off x="0" y="0"/>
          <a:ext cx="0" cy="0"/>
          <a:chOff x="0" y="0"/>
          <a:chExt cx="0" cy="0"/>
        </a:xfrm>
      </p:grpSpPr>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Blank Slide</a:t>
            </a:r>
          </a:p>
        </p:txBody>
      </p:sp>
    </p:spTree>
    <p:extLst>
      <p:ext uri="{BB962C8B-B14F-4D97-AF65-F5344CB8AC3E}">
        <p14:creationId xmlns:p14="http://schemas.microsoft.com/office/powerpoint/2010/main" val="11568549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SEP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4931507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EP Content with Caption">
    <p:spTree>
      <p:nvGrpSpPr>
        <p:cNvPr id="1" name=""/>
        <p:cNvGrpSpPr/>
        <p:nvPr/>
      </p:nvGrpSpPr>
      <p:grpSpPr>
        <a:xfrm>
          <a:off x="0" y="0"/>
          <a:ext cx="0" cy="0"/>
          <a:chOff x="0" y="0"/>
          <a:chExt cx="0" cy="0"/>
        </a:xfrm>
      </p:grpSpPr>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Text Placeholder 4">
            <a:extLst>
              <a:ext uri="{FF2B5EF4-FFF2-40B4-BE49-F238E27FC236}">
                <a16:creationId xmlns:a16="http://schemas.microsoft.com/office/drawing/2014/main" id="{FF5A315C-57C9-42E3-8B89-F845F852E1C4}"/>
              </a:ext>
            </a:extLst>
          </p:cNvPr>
          <p:cNvSpPr>
            <a:spLocks noGrp="1"/>
          </p:cNvSpPr>
          <p:nvPr>
            <p:ph type="body" sz="quarter" idx="14" hasCustomPrompt="1"/>
          </p:nvPr>
        </p:nvSpPr>
        <p:spPr>
          <a:xfrm>
            <a:off x="640080" y="0"/>
            <a:ext cx="10972800" cy="672111"/>
          </a:xfrm>
        </p:spPr>
        <p:txBody>
          <a:bodyPr lIns="0" tIns="0" rIns="0" bIns="0" anchor="b" anchorCtr="0">
            <a:normAutofit/>
          </a:bodyPr>
          <a:lstStyle>
            <a:lvl1pPr marL="0" indent="0">
              <a:buNone/>
              <a:defRPr sz="4000">
                <a:solidFill>
                  <a:schemeClr val="bg1"/>
                </a:solidFill>
              </a:defRPr>
            </a:lvl1pPr>
            <a:lvl2pPr marL="457200" indent="0">
              <a:buNone/>
              <a:defRPr sz="4000">
                <a:solidFill>
                  <a:schemeClr val="bg1"/>
                </a:solidFill>
              </a:defRPr>
            </a:lvl2pPr>
            <a:lvl3pPr marL="914400" indent="0">
              <a:buNone/>
              <a:defRPr sz="4000">
                <a:solidFill>
                  <a:schemeClr val="bg1"/>
                </a:solidFill>
              </a:defRPr>
            </a:lvl3pPr>
            <a:lvl4pPr marL="1314450" indent="0">
              <a:buNone/>
              <a:defRPr sz="4000">
                <a:solidFill>
                  <a:schemeClr val="bg1"/>
                </a:solidFill>
              </a:defRPr>
            </a:lvl4pPr>
            <a:lvl5pPr marL="1600200" indent="0">
              <a:buNone/>
              <a:defRPr sz="4000">
                <a:solidFill>
                  <a:schemeClr val="bg1"/>
                </a:solidFill>
              </a:defRPr>
            </a:lvl5pPr>
          </a:lstStyle>
          <a:p>
            <a:pPr lvl="0"/>
            <a:r>
              <a:rPr lang="en-US" dirty="0"/>
              <a:t>Click to edit Title: Caption and Content</a:t>
            </a:r>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dirty="0"/>
              <a:t>Click to edit Content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57778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SEP Picture with Caption">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bwMode="gray">
          <a:xfrm>
            <a:off x="839788" y="987424"/>
            <a:ext cx="3932237" cy="1069975"/>
          </a:xfrm>
          <a:prstGeom prst="rect">
            <a:avLst/>
          </a:prstGeom>
        </p:spPr>
        <p:txBody>
          <a:bodyPr anchor="b"/>
          <a:lstStyle>
            <a:lvl1pPr>
              <a:defRPr sz="3200">
                <a:solidFill>
                  <a:srgbClr val="2C506A"/>
                </a:solidFill>
              </a:defRPr>
            </a:lvl1pPr>
          </a:lstStyle>
          <a:p>
            <a:r>
              <a:rPr lang="en-US" dirty="0"/>
              <a:t>Click edit Master title style</a:t>
            </a:r>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bwMode="gray">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bwMode="gray">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107987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w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wmf"/><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userDrawn="1"/>
        </p:nvSpPr>
        <p:spPr bwMode="gray">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userDrawn="1"/>
        </p:nvSpPr>
        <p:spPr bwMode="gray">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schemeClr val="bg1"/>
              </a:solidFill>
              <a:latin typeface="Century Gothic" panose="020B0502020202020204" pitchFamily="34" charset="0"/>
            </a:endParaRPr>
          </a:p>
        </p:txBody>
      </p:sp>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bwMode="white">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bwMode="white">
          <a:xfrm>
            <a:off x="638175" y="0"/>
            <a:ext cx="10944225" cy="672111"/>
          </a:xfrm>
          <a:prstGeom prst="rect">
            <a:avLst/>
          </a:prstGeom>
          <a:effectLst/>
        </p:spPr>
        <p:txBody>
          <a:bodyPr vert="horz" lIns="0" tIns="0" rIns="0" bIns="0" rtlCol="0" anchor="b">
            <a:noAutofit/>
          </a:body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bwMode="gray">
          <a:xfrm>
            <a:off x="650789" y="1143000"/>
            <a:ext cx="10931611" cy="4572000"/>
          </a:xfrm>
          <a:prstGeom prst="rect">
            <a:avLst/>
          </a:prstGeom>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userDrawn="1"/>
        </p:nvPicPr>
        <p:blipFill>
          <a:blip r:embed="rId15" cstate="print">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7" name="Group 16">
            <a:extLst>
              <a:ext uri="{FF2B5EF4-FFF2-40B4-BE49-F238E27FC236}">
                <a16:creationId xmlns:a16="http://schemas.microsoft.com/office/drawing/2014/main" id="{447B1D10-21B6-459B-9814-AEA24F4FC435}"/>
              </a:ext>
              <a:ext uri="{C183D7F6-B498-43B3-948B-1728B52AA6E4}">
                <adec:decorative xmlns:adec="http://schemas.microsoft.com/office/drawing/2017/decorative" val="1"/>
              </a:ext>
            </a:extLst>
          </p:cNvPr>
          <p:cNvGrpSpPr/>
          <p:nvPr userDrawn="1"/>
        </p:nvGrpSpPr>
        <p:grpSpPr bwMode="white">
          <a:xfrm>
            <a:off x="6596448" y="6321441"/>
            <a:ext cx="4757352" cy="457200"/>
            <a:chOff x="6596448" y="6321441"/>
            <a:chExt cx="4757352" cy="457200"/>
          </a:xfrm>
        </p:grpSpPr>
        <p:sp>
          <p:nvSpPr>
            <p:cNvPr id="22" name="Footer Placeholder 4">
              <a:extLst>
                <a:ext uri="{FF2B5EF4-FFF2-40B4-BE49-F238E27FC236}">
                  <a16:creationId xmlns:a16="http://schemas.microsoft.com/office/drawing/2014/main" id="{D90578AF-1139-44ED-94B3-BFDFF2DB673F}"/>
                </a:ext>
                <a:ext uri="{C183D7F6-B498-43B3-948B-1728B52AA6E4}">
                  <adec:decorative xmlns:adec="http://schemas.microsoft.com/office/drawing/2017/decorative" val="1"/>
                </a:ext>
              </a:extLst>
            </p:cNvPr>
            <p:cNvSpPr txBox="1">
              <a:spLocks/>
            </p:cNvSpPr>
            <p:nvPr userDrawn="1"/>
          </p:nvSpPr>
          <p:spPr bwMode="white">
            <a:xfrm>
              <a:off x="7975326" y="6348113"/>
              <a:ext cx="3378474"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Office of Special Education Programs</a:t>
              </a:r>
            </a:p>
            <a:p>
              <a:r>
                <a:rPr lang="en-US" b="0" dirty="0"/>
                <a:t>Office of Special Education and Rehabilitative Services</a:t>
              </a:r>
            </a:p>
          </p:txBody>
        </p:sp>
        <p:cxnSp>
          <p:nvCxnSpPr>
            <p:cNvPr id="23" name="Straight Connector 22">
              <a:extLst>
                <a:ext uri="{FF2B5EF4-FFF2-40B4-BE49-F238E27FC236}">
                  <a16:creationId xmlns:a16="http://schemas.microsoft.com/office/drawing/2014/main" id="{AF83FEFF-3E03-48BE-869D-D2056DC9AEFB}"/>
                </a:ext>
                <a:ext uri="{C183D7F6-B498-43B3-948B-1728B52AA6E4}">
                  <adec:decorative xmlns:adec="http://schemas.microsoft.com/office/drawing/2017/decorative" val="1"/>
                </a:ext>
              </a:extLst>
            </p:cNvPr>
            <p:cNvCxnSpPr>
              <a:cxnSpLocks/>
            </p:cNvCxnSpPr>
            <p:nvPr userDrawn="1"/>
          </p:nvCxnSpPr>
          <p:spPr bwMode="white">
            <a:xfrm>
              <a:off x="7926859"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descr="OSERS">
              <a:extLst>
                <a:ext uri="{FF2B5EF4-FFF2-40B4-BE49-F238E27FC236}">
                  <a16:creationId xmlns:a16="http://schemas.microsoft.com/office/drawing/2014/main" id="{2357A4C5-C69C-469F-85DC-5A702CFE13CC}"/>
                </a:ext>
              </a:extLst>
            </p:cNvPr>
            <p:cNvSpPr txBox="1"/>
            <p:nvPr userDrawn="1"/>
          </p:nvSpPr>
          <p:spPr bwMode="white">
            <a:xfrm>
              <a:off x="6596448" y="6321441"/>
              <a:ext cx="1245048" cy="457200"/>
            </a:xfrm>
            <a:prstGeom prst="rect">
              <a:avLst/>
            </a:prstGeom>
            <a:noFill/>
          </p:spPr>
          <p:txBody>
            <a:bodyPr wrap="square" lIns="0" tIns="0" rIns="0" bIns="0" rtlCol="0" anchor="ctr">
              <a:noAutofit/>
            </a:bodyPr>
            <a:lstStyle/>
            <a:p>
              <a:pPr algn="r">
                <a:lnSpc>
                  <a:spcPct val="85000"/>
                </a:lnSpc>
              </a:pPr>
              <a:r>
                <a:rPr lang="en-US" sz="3600" b="0" spc="0" baseline="0" dirty="0">
                  <a:solidFill>
                    <a:schemeClr val="bg1"/>
                  </a:solidFill>
                  <a:latin typeface="Century Gothic" panose="020B0502020202020204" pitchFamily="34" charset="0"/>
                </a:rPr>
                <a:t>OSEP</a:t>
              </a:r>
              <a:endParaRPr lang="en-US" sz="3200" b="0" spc="0" baseline="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14844674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74" r:id="rId13"/>
  </p:sldLayoutIdLst>
  <p:transition>
    <p:fade/>
  </p:transition>
  <p:hf hdr="0" ftr="0" dt="0"/>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userDrawn="1"/>
        </p:nvSpPr>
        <p:spPr bwMode="gray">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schemeClr val="bg1"/>
              </a:solidFill>
              <a:latin typeface="Century Gothic" panose="020B0502020202020204" pitchFamily="34" charset="0"/>
            </a:endParaRPr>
          </a:p>
        </p:txBody>
      </p:sp>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userDrawn="1"/>
        </p:nvSpPr>
        <p:spPr bwMode="gray">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3C3D12C7-992F-4324-A72C-E469F42F7FCB}"/>
              </a:ext>
              <a:ext uri="{C183D7F6-B498-43B3-948B-1728B52AA6E4}">
                <adec:decorative xmlns:adec="http://schemas.microsoft.com/office/drawing/2017/decorative" val="1"/>
              </a:ext>
            </a:extLst>
          </p:cNvPr>
          <p:cNvPicPr>
            <a:picLocks noChangeAspect="1"/>
          </p:cNvPicPr>
          <p:nvPr userDrawn="1"/>
        </p:nvPicPr>
        <p:blipFill rotWithShape="1">
          <a:blip r:embed="rId14" cstate="print">
            <a:extLst>
              <a:ext uri="{28A0092B-C50C-407E-A947-70E740481C1C}">
                <a14:useLocalDpi xmlns:a14="http://schemas.microsoft.com/office/drawing/2010/main"/>
              </a:ext>
            </a:extLst>
          </a:blip>
          <a:srcRect b="24708"/>
          <a:stretch/>
        </p:blipFill>
        <p:spPr>
          <a:xfrm>
            <a:off x="11235634" y="73902"/>
            <a:ext cx="871001" cy="548640"/>
          </a:xfrm>
          <a:prstGeom prst="rect">
            <a:avLst/>
          </a:prstGeom>
        </p:spPr>
      </p:pic>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bwMode="white">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bwMode="white">
          <a:xfrm>
            <a:off x="638175" y="0"/>
            <a:ext cx="10512095" cy="672111"/>
          </a:xfrm>
          <a:prstGeom prst="rect">
            <a:avLst/>
          </a:prstGeom>
          <a:effectLst/>
        </p:spPr>
        <p:txBody>
          <a:bodyPr vert="horz" lIns="0" tIns="0" rIns="0" bIns="0" rtlCol="0" anchor="b">
            <a:noAutofit/>
          </a:bodyPr>
          <a:lstStyle/>
          <a:p>
            <a:r>
              <a:rPr lang="en-US" dirty="0"/>
              <a:t>Click to edit Master title style</a:t>
            </a:r>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bwMode="gray">
          <a:xfrm>
            <a:off x="650789" y="1143000"/>
            <a:ext cx="10931611" cy="4572000"/>
          </a:xfrm>
          <a:prstGeom prst="rect">
            <a:avLst/>
          </a:prstGeom>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userDrawn="1"/>
        </p:nvPicPr>
        <p:blipFill>
          <a:blip r:embed="rId15" cstate="print">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7" name="Group 16">
            <a:extLst>
              <a:ext uri="{FF2B5EF4-FFF2-40B4-BE49-F238E27FC236}">
                <a16:creationId xmlns:a16="http://schemas.microsoft.com/office/drawing/2014/main" id="{447B1D10-21B6-459B-9814-AEA24F4FC435}"/>
              </a:ext>
              <a:ext uri="{C183D7F6-B498-43B3-948B-1728B52AA6E4}">
                <adec:decorative xmlns:adec="http://schemas.microsoft.com/office/drawing/2017/decorative" val="1"/>
              </a:ext>
            </a:extLst>
          </p:cNvPr>
          <p:cNvGrpSpPr/>
          <p:nvPr userDrawn="1"/>
        </p:nvGrpSpPr>
        <p:grpSpPr bwMode="white">
          <a:xfrm>
            <a:off x="6596448" y="6321441"/>
            <a:ext cx="4757352" cy="457200"/>
            <a:chOff x="6596448" y="6321441"/>
            <a:chExt cx="4757352" cy="457200"/>
          </a:xfrm>
        </p:grpSpPr>
        <p:sp>
          <p:nvSpPr>
            <p:cNvPr id="22" name="Footer Placeholder 4">
              <a:extLst>
                <a:ext uri="{FF2B5EF4-FFF2-40B4-BE49-F238E27FC236}">
                  <a16:creationId xmlns:a16="http://schemas.microsoft.com/office/drawing/2014/main" id="{D90578AF-1139-44ED-94B3-BFDFF2DB673F}"/>
                </a:ext>
                <a:ext uri="{C183D7F6-B498-43B3-948B-1728B52AA6E4}">
                  <adec:decorative xmlns:adec="http://schemas.microsoft.com/office/drawing/2017/decorative" val="1"/>
                </a:ext>
              </a:extLst>
            </p:cNvPr>
            <p:cNvSpPr txBox="1">
              <a:spLocks/>
            </p:cNvSpPr>
            <p:nvPr userDrawn="1"/>
          </p:nvSpPr>
          <p:spPr bwMode="white">
            <a:xfrm>
              <a:off x="7975326" y="6348113"/>
              <a:ext cx="3378474"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Office of Special Education Programs</a:t>
              </a:r>
            </a:p>
            <a:p>
              <a:r>
                <a:rPr lang="en-US" b="0" dirty="0"/>
                <a:t>Office of Special Education and Rehabilitative Services</a:t>
              </a:r>
            </a:p>
          </p:txBody>
        </p:sp>
        <p:cxnSp>
          <p:nvCxnSpPr>
            <p:cNvPr id="23" name="Straight Connector 22">
              <a:extLst>
                <a:ext uri="{FF2B5EF4-FFF2-40B4-BE49-F238E27FC236}">
                  <a16:creationId xmlns:a16="http://schemas.microsoft.com/office/drawing/2014/main" id="{AF83FEFF-3E03-48BE-869D-D2056DC9AEFB}"/>
                </a:ext>
                <a:ext uri="{C183D7F6-B498-43B3-948B-1728B52AA6E4}">
                  <adec:decorative xmlns:adec="http://schemas.microsoft.com/office/drawing/2017/decorative" val="1"/>
                </a:ext>
              </a:extLst>
            </p:cNvPr>
            <p:cNvCxnSpPr>
              <a:cxnSpLocks/>
            </p:cNvCxnSpPr>
            <p:nvPr userDrawn="1"/>
          </p:nvCxnSpPr>
          <p:spPr bwMode="white">
            <a:xfrm>
              <a:off x="7926859"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descr="OSERS">
              <a:extLst>
                <a:ext uri="{FF2B5EF4-FFF2-40B4-BE49-F238E27FC236}">
                  <a16:creationId xmlns:a16="http://schemas.microsoft.com/office/drawing/2014/main" id="{2357A4C5-C69C-469F-85DC-5A702CFE13CC}"/>
                </a:ext>
              </a:extLst>
            </p:cNvPr>
            <p:cNvSpPr txBox="1"/>
            <p:nvPr userDrawn="1"/>
          </p:nvSpPr>
          <p:spPr bwMode="white">
            <a:xfrm>
              <a:off x="6596448" y="6321441"/>
              <a:ext cx="1245048" cy="457200"/>
            </a:xfrm>
            <a:prstGeom prst="rect">
              <a:avLst/>
            </a:prstGeom>
            <a:noFill/>
          </p:spPr>
          <p:txBody>
            <a:bodyPr wrap="square" lIns="0" tIns="0" rIns="0" bIns="0" rtlCol="0" anchor="ctr">
              <a:noAutofit/>
            </a:bodyPr>
            <a:lstStyle/>
            <a:p>
              <a:pPr algn="r">
                <a:lnSpc>
                  <a:spcPct val="85000"/>
                </a:lnSpc>
              </a:pPr>
              <a:r>
                <a:rPr lang="en-US" sz="3600" b="0" spc="0" baseline="0" dirty="0">
                  <a:solidFill>
                    <a:schemeClr val="bg1"/>
                  </a:solidFill>
                  <a:latin typeface="Century Gothic" panose="020B0502020202020204" pitchFamily="34" charset="0"/>
                </a:rPr>
                <a:t>OSEP</a:t>
              </a:r>
              <a:endParaRPr lang="en-US" sz="3200" b="0" spc="0" baseline="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410055984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ransition>
    <p:fade/>
  </p:transition>
  <p:hf hdr="0" ftr="0" dt="0"/>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userDrawn="1"/>
        </p:nvSpPr>
        <p:spPr bwMode="gray">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userDrawn="1"/>
        </p:nvSpPr>
        <p:spPr bwMode="gray">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schemeClr val="bg1"/>
              </a:solidFill>
              <a:latin typeface="Century Gothic" panose="020B0502020202020204" pitchFamily="34" charset="0"/>
            </a:endParaRPr>
          </a:p>
        </p:txBody>
      </p:sp>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bwMode="white">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bwMode="white">
          <a:xfrm>
            <a:off x="638175" y="0"/>
            <a:ext cx="9875520" cy="672111"/>
          </a:xfrm>
          <a:prstGeom prst="rect">
            <a:avLst/>
          </a:prstGeom>
          <a:effectLst/>
        </p:spPr>
        <p:txBody>
          <a:bodyPr vert="horz" lIns="0" tIns="0" rIns="0" bIns="0" rtlCol="0" anchor="b">
            <a:noAutofit/>
          </a:bodyPr>
          <a:lstStyle/>
          <a:p>
            <a:r>
              <a:rPr lang="en-US" dirty="0"/>
              <a:t>Click to edit Master title style</a:t>
            </a:r>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bwMode="gray">
          <a:xfrm>
            <a:off x="650789" y="1143000"/>
            <a:ext cx="10931611" cy="4572000"/>
          </a:xfrm>
          <a:prstGeom prst="rect">
            <a:avLst/>
          </a:prstGeom>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userDrawn="1"/>
        </p:nvPicPr>
        <p:blipFill>
          <a:blip r:embed="rId15" cstate="print">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9" name="Group 18">
            <a:extLst>
              <a:ext uri="{FF2B5EF4-FFF2-40B4-BE49-F238E27FC236}">
                <a16:creationId xmlns:a16="http://schemas.microsoft.com/office/drawing/2014/main" id="{0280D4FB-3891-4974-B82E-C47C48CE5ED4}"/>
              </a:ext>
              <a:ext uri="{C183D7F6-B498-43B3-948B-1728B52AA6E4}">
                <adec:decorative xmlns:adec="http://schemas.microsoft.com/office/drawing/2017/decorative" val="1"/>
              </a:ext>
            </a:extLst>
          </p:cNvPr>
          <p:cNvGrpSpPr/>
          <p:nvPr userDrawn="1"/>
        </p:nvGrpSpPr>
        <p:grpSpPr bwMode="white">
          <a:xfrm>
            <a:off x="6936292" y="6321441"/>
            <a:ext cx="4408172" cy="457200"/>
            <a:chOff x="6936292" y="6321441"/>
            <a:chExt cx="4408172" cy="457200"/>
          </a:xfrm>
        </p:grpSpPr>
        <p:sp>
          <p:nvSpPr>
            <p:cNvPr id="20" name="Footer Placeholder 4">
              <a:extLst>
                <a:ext uri="{FF2B5EF4-FFF2-40B4-BE49-F238E27FC236}">
                  <a16:creationId xmlns:a16="http://schemas.microsoft.com/office/drawing/2014/main" id="{9606314B-432E-426C-89F3-41A44AD254AB}"/>
                </a:ext>
                <a:ext uri="{C183D7F6-B498-43B3-948B-1728B52AA6E4}">
                  <adec:decorative xmlns:adec="http://schemas.microsoft.com/office/drawing/2017/decorative" val="1"/>
                </a:ext>
              </a:extLst>
            </p:cNvPr>
            <p:cNvSpPr txBox="1">
              <a:spLocks/>
            </p:cNvSpPr>
            <p:nvPr userDrawn="1"/>
          </p:nvSpPr>
          <p:spPr bwMode="white">
            <a:xfrm>
              <a:off x="7984524" y="6348113"/>
              <a:ext cx="3359940"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Rehabilitation Services Administration</a:t>
              </a:r>
            </a:p>
            <a:p>
              <a:r>
                <a:rPr lang="en-US" b="0" dirty="0"/>
                <a:t>Office of Special Education and Rehabilitative Services</a:t>
              </a:r>
            </a:p>
          </p:txBody>
        </p:sp>
        <p:cxnSp>
          <p:nvCxnSpPr>
            <p:cNvPr id="21" name="Straight Connector 20">
              <a:extLst>
                <a:ext uri="{FF2B5EF4-FFF2-40B4-BE49-F238E27FC236}">
                  <a16:creationId xmlns:a16="http://schemas.microsoft.com/office/drawing/2014/main" id="{DB6F0B4F-B086-41DB-94DA-4D5A42F8C306}"/>
                </a:ext>
                <a:ext uri="{C183D7F6-B498-43B3-948B-1728B52AA6E4}">
                  <adec:decorative xmlns:adec="http://schemas.microsoft.com/office/drawing/2017/decorative" val="1"/>
                </a:ext>
              </a:extLst>
            </p:cNvPr>
            <p:cNvCxnSpPr>
              <a:cxnSpLocks/>
            </p:cNvCxnSpPr>
            <p:nvPr userDrawn="1"/>
          </p:nvCxnSpPr>
          <p:spPr bwMode="white">
            <a:xfrm>
              <a:off x="7936057"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descr="OSERS">
              <a:extLst>
                <a:ext uri="{FF2B5EF4-FFF2-40B4-BE49-F238E27FC236}">
                  <a16:creationId xmlns:a16="http://schemas.microsoft.com/office/drawing/2014/main" id="{41984953-4B21-40EC-B279-3D0B99EC77BC}"/>
                </a:ext>
              </a:extLst>
            </p:cNvPr>
            <p:cNvSpPr txBox="1"/>
            <p:nvPr userDrawn="1"/>
          </p:nvSpPr>
          <p:spPr bwMode="white">
            <a:xfrm>
              <a:off x="6936292" y="6321441"/>
              <a:ext cx="914401" cy="457200"/>
            </a:xfrm>
            <a:prstGeom prst="rect">
              <a:avLst/>
            </a:prstGeom>
            <a:noFill/>
          </p:spPr>
          <p:txBody>
            <a:bodyPr wrap="square" lIns="0" tIns="0" rIns="0" bIns="0" rtlCol="0" anchor="ctr">
              <a:noAutofit/>
            </a:bodyPr>
            <a:lstStyle/>
            <a:p>
              <a:pPr algn="r">
                <a:lnSpc>
                  <a:spcPct val="85000"/>
                </a:lnSpc>
              </a:pPr>
              <a:r>
                <a:rPr lang="en-US" sz="3600" b="0" spc="0" baseline="0" dirty="0">
                  <a:solidFill>
                    <a:schemeClr val="bg1"/>
                  </a:solidFill>
                  <a:latin typeface="Century Gothic" panose="020B0502020202020204" pitchFamily="34" charset="0"/>
                </a:rPr>
                <a:t>RSA</a:t>
              </a:r>
              <a:endParaRPr lang="en-US" sz="3200" b="0" spc="0" baseline="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273971528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ransition>
    <p:fade/>
  </p:transition>
  <p:hf hdr="0" ftr="0" dt="0"/>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govinfo.gov/content/pkg/FR-2022-02-04/pdf/2022-02392.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https://www.govinfo.gov/content/pkg/FR-2022-01-31/pdf/2022-01878.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2.ed.gov/fund/grant/find/edlite-forecast.html?src=ft"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sites.ed.gov/idea/osep-fast-facts/" TargetMode="External"/><Relationship Id="rId5" Type="http://schemas.openxmlformats.org/officeDocument/2006/relationships/hyperlink" Target="https://sites.ed.gov/idea/data/#Authorized-Data-Collections" TargetMode="External"/><Relationship Id="rId4" Type="http://schemas.openxmlformats.org/officeDocument/2006/relationships/hyperlink" Target="https://sites.ed.gov/idea/dat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sites.ed.gov/idea/osep-fast-facts-part-b-personnel-20/"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hyperlink" Target="https://osepideasthatwork.org/find-center-or-gran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hyperlink" Target="https://2022osep-registration.eventfinity.co/register"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mailto:sydney.ferrell@ed.gov"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info.gov/content/pkg/FR-2021-12-10/pdf/2021-26615.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7F284-5F0E-4E41-93D5-A1AB5F6F7CDA}"/>
              </a:ext>
            </a:extLst>
          </p:cNvPr>
          <p:cNvSpPr>
            <a:spLocks noGrp="1"/>
          </p:cNvSpPr>
          <p:nvPr>
            <p:ph type="ctrTitle"/>
          </p:nvPr>
        </p:nvSpPr>
        <p:spPr/>
        <p:txBody>
          <a:bodyPr/>
          <a:lstStyle/>
          <a:p>
            <a:r>
              <a:rPr lang="en-US" b="1" dirty="0"/>
              <a:t>2022 HECSE Winter Summit</a:t>
            </a:r>
          </a:p>
        </p:txBody>
      </p:sp>
      <p:sp>
        <p:nvSpPr>
          <p:cNvPr id="3" name="Subtitle 2">
            <a:extLst>
              <a:ext uri="{FF2B5EF4-FFF2-40B4-BE49-F238E27FC236}">
                <a16:creationId xmlns:a16="http://schemas.microsoft.com/office/drawing/2014/main" id="{8D11516F-7266-49C7-9A1E-49FC38114122}"/>
              </a:ext>
            </a:extLst>
          </p:cNvPr>
          <p:cNvSpPr>
            <a:spLocks noGrp="1"/>
          </p:cNvSpPr>
          <p:nvPr>
            <p:ph type="subTitle" idx="1"/>
          </p:nvPr>
        </p:nvSpPr>
        <p:spPr/>
        <p:txBody>
          <a:bodyPr>
            <a:normAutofit fontScale="85000" lnSpcReduction="20000"/>
          </a:bodyPr>
          <a:lstStyle/>
          <a:p>
            <a:r>
              <a:rPr lang="en-US" sz="4200" b="1" dirty="0"/>
              <a:t>Office of Special Education Programs</a:t>
            </a:r>
          </a:p>
          <a:p>
            <a:pPr>
              <a:spcBef>
                <a:spcPts val="1200"/>
              </a:spcBef>
            </a:pPr>
            <a:r>
              <a:rPr lang="en-US" dirty="0"/>
              <a:t>U.S Department of Education</a:t>
            </a:r>
          </a:p>
          <a:p>
            <a:pPr>
              <a:spcBef>
                <a:spcPts val="1800"/>
              </a:spcBef>
            </a:pPr>
            <a:r>
              <a:rPr lang="en-US" dirty="0"/>
              <a:t>February 18, 2022</a:t>
            </a:r>
          </a:p>
        </p:txBody>
      </p:sp>
    </p:spTree>
    <p:extLst>
      <p:ext uri="{BB962C8B-B14F-4D97-AF65-F5344CB8AC3E}">
        <p14:creationId xmlns:p14="http://schemas.microsoft.com/office/powerpoint/2010/main" val="307393818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7878" y="40199"/>
            <a:ext cx="11158082" cy="672111"/>
          </a:xfrm>
        </p:spPr>
        <p:txBody>
          <a:bodyPr/>
          <a:lstStyle/>
          <a:p>
            <a:r>
              <a:rPr lang="en-US" dirty="0"/>
              <a:t>84.325K – </a:t>
            </a:r>
            <a:r>
              <a:rPr lang="en-US" sz="3600" dirty="0"/>
              <a:t>FY 2022 </a:t>
            </a:r>
          </a:p>
        </p:txBody>
      </p:sp>
      <p:sp>
        <p:nvSpPr>
          <p:cNvPr id="8" name="Content Placeholder 7">
            <a:extLst>
              <a:ext uri="{FF2B5EF4-FFF2-40B4-BE49-F238E27FC236}">
                <a16:creationId xmlns:a16="http://schemas.microsoft.com/office/drawing/2014/main" id="{44A67664-D97E-4092-A7CA-7665E00AB6A3}"/>
              </a:ext>
            </a:extLst>
          </p:cNvPr>
          <p:cNvSpPr>
            <a:spLocks noGrp="1"/>
          </p:cNvSpPr>
          <p:nvPr>
            <p:ph sz="half" idx="2"/>
          </p:nvPr>
        </p:nvSpPr>
        <p:spPr>
          <a:xfrm>
            <a:off x="428509" y="1821773"/>
            <a:ext cx="7496291" cy="4222436"/>
          </a:xfrm>
        </p:spPr>
        <p:txBody>
          <a:bodyPr>
            <a:normAutofit fontScale="85000" lnSpcReduction="10000"/>
          </a:bodyPr>
          <a:lstStyle/>
          <a:p>
            <a:pPr marL="0" lvl="1"/>
            <a:endParaRPr lang="en-US" sz="1050" b="1" u="sng" dirty="0">
              <a:solidFill>
                <a:srgbClr val="2CA34E"/>
              </a:solidFill>
              <a:latin typeface="Calibri Light" panose="020F0302020204030204" pitchFamily="34" charset="0"/>
            </a:endParaRPr>
          </a:p>
          <a:p>
            <a:pPr marL="22225" lvl="0" indent="0">
              <a:spcBef>
                <a:spcPts val="0"/>
              </a:spcBef>
              <a:buNone/>
            </a:pPr>
            <a:r>
              <a:rPr lang="en-US" b="1" dirty="0"/>
              <a:t>Purpose</a:t>
            </a:r>
            <a:r>
              <a:rPr lang="en-US" dirty="0"/>
              <a:t>—</a:t>
            </a:r>
            <a:r>
              <a:rPr lang="en-US" sz="2200" cap="none" dirty="0"/>
              <a:t>To</a:t>
            </a:r>
            <a:r>
              <a:rPr lang="en-US" sz="2200" dirty="0"/>
              <a:t> </a:t>
            </a:r>
            <a:r>
              <a:rPr lang="en-US" sz="2200" cap="none" dirty="0"/>
              <a:t>prepare </a:t>
            </a:r>
            <a:r>
              <a:rPr lang="en-US" sz="2200" b="1" u="sng" cap="none" dirty="0"/>
              <a:t>practitioner-level </a:t>
            </a:r>
            <a:r>
              <a:rPr lang="en-US" sz="2200" cap="none" dirty="0"/>
              <a:t>personnel </a:t>
            </a:r>
            <a:r>
              <a:rPr lang="en-US" sz="2200" dirty="0"/>
              <a:t>–in </a:t>
            </a:r>
            <a:r>
              <a:rPr lang="en-US" sz="2200" b="1" cap="none" dirty="0"/>
              <a:t>special education, early  intervention, or related services- </a:t>
            </a:r>
            <a:r>
              <a:rPr lang="en-US" sz="2200" cap="none" dirty="0"/>
              <a:t>who have the knowledge and skills to use EBPs to improve results of infants, toddlers, children and youth with disabilities</a:t>
            </a:r>
          </a:p>
          <a:p>
            <a:pPr marL="22225" lvl="0" indent="0">
              <a:spcBef>
                <a:spcPts val="0"/>
              </a:spcBef>
              <a:buNone/>
            </a:pPr>
            <a:endParaRPr lang="en-US" sz="1800" cap="none" dirty="0">
              <a:solidFill>
                <a:srgbClr val="22518A"/>
              </a:solidFill>
            </a:endParaRPr>
          </a:p>
          <a:p>
            <a:pPr lvl="0">
              <a:spcBef>
                <a:spcPts val="300"/>
              </a:spcBef>
            </a:pPr>
            <a:r>
              <a:rPr lang="en-US" b="1" dirty="0"/>
              <a:t>Absolute Priority 1</a:t>
            </a:r>
            <a:r>
              <a:rPr lang="en-US" dirty="0"/>
              <a:t>— </a:t>
            </a:r>
            <a:r>
              <a:rPr lang="en-US" sz="2200" dirty="0"/>
              <a:t>Interdisciplinary Preparation of Personnel Serving CWD who have High-Intensity Needs </a:t>
            </a:r>
          </a:p>
          <a:p>
            <a:pPr marL="346075" lvl="0" indent="0">
              <a:spcBef>
                <a:spcPts val="300"/>
              </a:spcBef>
              <a:buNone/>
            </a:pPr>
            <a:r>
              <a:rPr lang="en-US" sz="2200" dirty="0"/>
              <a:t>at master’s, educational specialist, or clinical doctoral  degree levels</a:t>
            </a:r>
          </a:p>
          <a:p>
            <a:pPr lvl="0">
              <a:spcBef>
                <a:spcPts val="300"/>
              </a:spcBef>
            </a:pPr>
            <a:endParaRPr lang="en-US" b="1" dirty="0"/>
          </a:p>
          <a:p>
            <a:pPr lvl="0">
              <a:spcBef>
                <a:spcPts val="300"/>
              </a:spcBef>
            </a:pPr>
            <a:r>
              <a:rPr lang="en-US" b="1" dirty="0"/>
              <a:t>Absolute Priority 2</a:t>
            </a:r>
            <a:r>
              <a:rPr lang="en-US" dirty="0"/>
              <a:t>— </a:t>
            </a:r>
            <a:r>
              <a:rPr lang="en-US" sz="2200" dirty="0"/>
              <a:t>Preparation of Personnel   </a:t>
            </a:r>
          </a:p>
          <a:p>
            <a:pPr marL="346075" lvl="0" indent="-61913">
              <a:spcBef>
                <a:spcPts val="300"/>
              </a:spcBef>
              <a:buNone/>
            </a:pPr>
            <a:r>
              <a:rPr lang="en-US" sz="2200" dirty="0"/>
              <a:t>Attending MSIs* at certification, bachelor’s, master’s, </a:t>
            </a:r>
          </a:p>
          <a:p>
            <a:pPr marL="346075" lvl="0" indent="-61913">
              <a:spcBef>
                <a:spcPts val="300"/>
              </a:spcBef>
              <a:buNone/>
            </a:pPr>
            <a:r>
              <a:rPr lang="en-US" sz="2200" dirty="0"/>
              <a:t>educational specialist or clinical doctoral degree levels</a:t>
            </a:r>
          </a:p>
          <a:p>
            <a:pPr marL="457200" lvl="1" indent="0" algn="r">
              <a:lnSpc>
                <a:spcPct val="110000"/>
              </a:lnSpc>
              <a:buNone/>
            </a:pPr>
            <a:r>
              <a:rPr lang="en-US" sz="1800" dirty="0"/>
              <a:t>NOTE: *</a:t>
            </a:r>
            <a:r>
              <a:rPr lang="en-US" sz="1600" dirty="0"/>
              <a:t>Minority enrollment of 50 percent or more </a:t>
            </a:r>
          </a:p>
          <a:p>
            <a:pPr marL="457200" lvl="1">
              <a:spcBef>
                <a:spcPts val="300"/>
              </a:spcBef>
              <a:buFont typeface="Arial" panose="020B0604020202020204" pitchFamily="34" charset="0"/>
              <a:buChar char="•"/>
            </a:pPr>
            <a:endParaRPr lang="en-US" sz="2100" cap="small" dirty="0"/>
          </a:p>
          <a:p>
            <a:pPr marL="171450" lvl="1" indent="0">
              <a:spcBef>
                <a:spcPts val="300"/>
              </a:spcBef>
              <a:buNone/>
            </a:pPr>
            <a:endParaRPr lang="en-US" sz="2000" b="1" cap="small" dirty="0"/>
          </a:p>
        </p:txBody>
      </p:sp>
      <p:pic>
        <p:nvPicPr>
          <p:cNvPr id="5" name="Picture 4">
            <a:extLst>
              <a:ext uri="{FF2B5EF4-FFF2-40B4-BE49-F238E27FC236}">
                <a16:creationId xmlns:a16="http://schemas.microsoft.com/office/drawing/2014/main" id="{3F0E9F9F-27AC-4A0D-8DC8-3F2FF05EC71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0" y="681845"/>
            <a:ext cx="12192000" cy="80155"/>
          </a:xfrm>
          <a:prstGeom prst="rect">
            <a:avLst/>
          </a:prstGeom>
        </p:spPr>
      </p:pic>
      <p:pic>
        <p:nvPicPr>
          <p:cNvPr id="7" name="Picture 6">
            <a:extLst>
              <a:ext uri="{FF2B5EF4-FFF2-40B4-BE49-F238E27FC236}">
                <a16:creationId xmlns:a16="http://schemas.microsoft.com/office/drawing/2014/main" id="{F5F0C5A8-5B58-47D0-B317-BFBDE0604D7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0" y="6134098"/>
            <a:ext cx="12192000" cy="80155"/>
          </a:xfrm>
          <a:prstGeom prst="rect">
            <a:avLst/>
          </a:prstGeom>
        </p:spPr>
      </p:pic>
      <p:sp>
        <p:nvSpPr>
          <p:cNvPr id="20" name="TextBox 19">
            <a:extLst>
              <a:ext uri="{FF2B5EF4-FFF2-40B4-BE49-F238E27FC236}">
                <a16:creationId xmlns:a16="http://schemas.microsoft.com/office/drawing/2014/main" id="{EE4A11C8-F477-401A-92E2-AB168D2E2906}"/>
              </a:ext>
            </a:extLst>
          </p:cNvPr>
          <p:cNvSpPr txBox="1"/>
          <p:nvPr/>
        </p:nvSpPr>
        <p:spPr>
          <a:xfrm>
            <a:off x="424319" y="870928"/>
            <a:ext cx="11125201" cy="954107"/>
          </a:xfrm>
          <a:prstGeom prst="rect">
            <a:avLst/>
          </a:prstGeom>
          <a:noFill/>
        </p:spPr>
        <p:txBody>
          <a:bodyPr wrap="square" rtlCol="0">
            <a:spAutoFit/>
          </a:bodyPr>
          <a:lstStyle/>
          <a:p>
            <a:pPr marL="0" lvl="1"/>
            <a:r>
              <a:rPr lang="en-US" sz="2800" b="1" dirty="0">
                <a:solidFill>
                  <a:srgbClr val="345065"/>
                </a:solidFill>
              </a:rPr>
              <a:t>Preparation of  Special Education, Early Intervention, and Related Services Personnel Serving Children with Disabilities </a:t>
            </a:r>
          </a:p>
        </p:txBody>
      </p:sp>
      <p:sp>
        <p:nvSpPr>
          <p:cNvPr id="4" name="Content Placeholder 3">
            <a:extLst>
              <a:ext uri="{FF2B5EF4-FFF2-40B4-BE49-F238E27FC236}">
                <a16:creationId xmlns:a16="http://schemas.microsoft.com/office/drawing/2014/main" id="{12D88A4E-3863-46E2-9E29-B97333C4731C}"/>
              </a:ext>
            </a:extLst>
          </p:cNvPr>
          <p:cNvSpPr>
            <a:spLocks noGrp="1"/>
          </p:cNvSpPr>
          <p:nvPr>
            <p:ph sz="quarter" idx="4"/>
          </p:nvPr>
        </p:nvSpPr>
        <p:spPr>
          <a:xfrm>
            <a:off x="8508734" y="1347982"/>
            <a:ext cx="3073666" cy="4379911"/>
          </a:xfrm>
        </p:spPr>
        <p:txBody>
          <a:bodyPr/>
          <a:lstStyle/>
          <a:p>
            <a:pPr marL="0" indent="0">
              <a:buNone/>
            </a:pPr>
            <a:r>
              <a:rPr lang="en-US" dirty="0"/>
              <a:t>   </a:t>
            </a:r>
          </a:p>
        </p:txBody>
      </p:sp>
      <p:sp>
        <p:nvSpPr>
          <p:cNvPr id="9" name="Explosion: 8 Points 8">
            <a:extLst>
              <a:ext uri="{FF2B5EF4-FFF2-40B4-BE49-F238E27FC236}">
                <a16:creationId xmlns:a16="http://schemas.microsoft.com/office/drawing/2014/main" id="{0764BEA7-AEEC-4A70-BBFE-3FDD943F48A1}"/>
              </a:ext>
            </a:extLst>
          </p:cNvPr>
          <p:cNvSpPr/>
          <p:nvPr/>
        </p:nvSpPr>
        <p:spPr>
          <a:xfrm rot="21247413">
            <a:off x="7223400" y="717859"/>
            <a:ext cx="5395973" cy="5926296"/>
          </a:xfrm>
          <a:prstGeom prst="irregularSeal1">
            <a:avLst/>
          </a:prstGeom>
          <a:solidFill>
            <a:srgbClr val="468A8C"/>
          </a:solidFill>
          <a:ln>
            <a:solidFill>
              <a:srgbClr val="71A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ova" panose="020B0504020202020204" pitchFamily="34" charset="0"/>
                <a:hlinkClick r:id="rId4">
                  <a:extLst>
                    <a:ext uri="{A12FA001-AC4F-418D-AE19-62706E023703}">
                      <ahyp:hlinkClr xmlns:ahyp="http://schemas.microsoft.com/office/drawing/2018/hyperlinkcolor" val="tx"/>
                    </a:ext>
                  </a:extLst>
                </a:hlinkClick>
              </a:rPr>
              <a:t>Notice Inviting Applications </a:t>
            </a:r>
          </a:p>
          <a:p>
            <a:pPr algn="ctr"/>
            <a:r>
              <a:rPr lang="en-US" dirty="0">
                <a:solidFill>
                  <a:schemeClr val="bg1"/>
                </a:solidFill>
                <a:latin typeface="Arial Nova" panose="020B0504020202020204" pitchFamily="34" charset="0"/>
                <a:hlinkClick r:id="rId4">
                  <a:extLst>
                    <a:ext uri="{A12FA001-AC4F-418D-AE19-62706E023703}">
                      <ahyp:hlinkClr xmlns:ahyp="http://schemas.microsoft.com/office/drawing/2018/hyperlinkcolor" val="tx"/>
                    </a:ext>
                  </a:extLst>
                </a:hlinkClick>
              </a:rPr>
              <a:t>February 4, 2022</a:t>
            </a:r>
            <a:endParaRPr lang="en-US" b="1" dirty="0">
              <a:solidFill>
                <a:schemeClr val="bg1"/>
              </a:solidFill>
              <a:latin typeface="Arial Nova" panose="020B0504020202020204" pitchFamily="34" charset="0"/>
            </a:endParaRPr>
          </a:p>
          <a:p>
            <a:pPr algn="ctr">
              <a:spcBef>
                <a:spcPts val="600"/>
              </a:spcBef>
            </a:pPr>
            <a:r>
              <a:rPr lang="en-US" b="1" dirty="0">
                <a:latin typeface="Arial Nova" panose="020B0504020202020204" pitchFamily="34" charset="0"/>
              </a:rPr>
              <a:t>Deadline: </a:t>
            </a:r>
            <a:r>
              <a:rPr lang="en-US" dirty="0">
                <a:latin typeface="Arial Nova" panose="020B0504020202020204" pitchFamily="34" charset="0"/>
              </a:rPr>
              <a:t>April 15, 2022 </a:t>
            </a:r>
          </a:p>
        </p:txBody>
      </p:sp>
    </p:spTree>
    <p:extLst>
      <p:ext uri="{BB962C8B-B14F-4D97-AF65-F5344CB8AC3E}">
        <p14:creationId xmlns:p14="http://schemas.microsoft.com/office/powerpoint/2010/main" val="154825740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84.325D – </a:t>
            </a:r>
            <a:r>
              <a:rPr lang="en-US" sz="4000" dirty="0"/>
              <a:t>FY 2021</a:t>
            </a:r>
            <a:r>
              <a:rPr lang="en-US" dirty="0"/>
              <a:t>  </a:t>
            </a:r>
          </a:p>
        </p:txBody>
      </p:sp>
      <p:sp>
        <p:nvSpPr>
          <p:cNvPr id="10" name="Text Placeholder 9">
            <a:extLst>
              <a:ext uri="{FF2B5EF4-FFF2-40B4-BE49-F238E27FC236}">
                <a16:creationId xmlns:a16="http://schemas.microsoft.com/office/drawing/2014/main" id="{117CEA1A-B000-4F36-874A-DFEE6B7355D5}"/>
              </a:ext>
            </a:extLst>
          </p:cNvPr>
          <p:cNvSpPr>
            <a:spLocks noGrp="1"/>
          </p:cNvSpPr>
          <p:nvPr>
            <p:ph type="body" idx="1"/>
          </p:nvPr>
        </p:nvSpPr>
        <p:spPr>
          <a:xfrm>
            <a:off x="617855" y="1018097"/>
            <a:ext cx="10791824" cy="823912"/>
          </a:xfrm>
        </p:spPr>
        <p:txBody>
          <a:bodyPr>
            <a:noAutofit/>
          </a:bodyPr>
          <a:lstStyle/>
          <a:p>
            <a:pPr>
              <a:spcBef>
                <a:spcPts val="600"/>
              </a:spcBef>
            </a:pPr>
            <a:r>
              <a:rPr lang="en-US" sz="2800" dirty="0">
                <a:cs typeface="Calibri" panose="020F0502020204030204" pitchFamily="34" charset="0"/>
              </a:rPr>
              <a:t>Preparation of Special Education, Early Intervention, and Related Services Leadership Personnel </a:t>
            </a:r>
          </a:p>
        </p:txBody>
      </p:sp>
      <p:sp>
        <p:nvSpPr>
          <p:cNvPr id="8" name="Content Placeholder 7">
            <a:extLst>
              <a:ext uri="{FF2B5EF4-FFF2-40B4-BE49-F238E27FC236}">
                <a16:creationId xmlns:a16="http://schemas.microsoft.com/office/drawing/2014/main" id="{44A67664-D97E-4092-A7CA-7665E00AB6A3}"/>
              </a:ext>
            </a:extLst>
          </p:cNvPr>
          <p:cNvSpPr>
            <a:spLocks noGrp="1"/>
          </p:cNvSpPr>
          <p:nvPr>
            <p:ph sz="half" idx="2"/>
          </p:nvPr>
        </p:nvSpPr>
        <p:spPr>
          <a:xfrm>
            <a:off x="638175" y="2074462"/>
            <a:ext cx="7728585" cy="3771899"/>
          </a:xfrm>
        </p:spPr>
        <p:txBody>
          <a:bodyPr>
            <a:normAutofit fontScale="92500" lnSpcReduction="20000"/>
          </a:bodyPr>
          <a:lstStyle/>
          <a:p>
            <a:pPr marL="0" lvl="1"/>
            <a:endParaRPr lang="en-US" sz="1050" b="1" u="sng" dirty="0">
              <a:solidFill>
                <a:srgbClr val="2CA34E"/>
              </a:solidFill>
              <a:latin typeface="Calibri Light" panose="020F0302020204030204" pitchFamily="34" charset="0"/>
            </a:endParaRPr>
          </a:p>
          <a:p>
            <a:pPr marL="22225" lvl="0" indent="0">
              <a:spcBef>
                <a:spcPts val="0"/>
              </a:spcBef>
              <a:buNone/>
            </a:pPr>
            <a:r>
              <a:rPr lang="en-US" sz="2000" b="1" dirty="0"/>
              <a:t>Purpose</a:t>
            </a:r>
            <a:r>
              <a:rPr lang="en-US" sz="2000" dirty="0"/>
              <a:t>—</a:t>
            </a:r>
            <a:r>
              <a:rPr lang="en-US" sz="2000" cap="none" dirty="0"/>
              <a:t>To</a:t>
            </a:r>
            <a:r>
              <a:rPr lang="en-US" sz="2000" dirty="0"/>
              <a:t> </a:t>
            </a:r>
            <a:r>
              <a:rPr lang="en-US" sz="2000" cap="none" dirty="0"/>
              <a:t>support existing </a:t>
            </a:r>
            <a:r>
              <a:rPr lang="en-US" sz="2000" b="1" cap="none" dirty="0"/>
              <a:t>doctoral degree programs that prepare special education, early intervention, or related services personnel </a:t>
            </a:r>
            <a:r>
              <a:rPr lang="en-US" sz="2000" cap="none" dirty="0"/>
              <a:t>who are well-qualified for, and can act effectively in, </a:t>
            </a:r>
            <a:r>
              <a:rPr lang="en-US" sz="2000" b="1" cap="none" dirty="0"/>
              <a:t>leadership positions…</a:t>
            </a:r>
            <a:r>
              <a:rPr lang="en-US" sz="2000" cap="none" dirty="0"/>
              <a:t>  </a:t>
            </a:r>
          </a:p>
          <a:p>
            <a:pPr lvl="0">
              <a:spcBef>
                <a:spcPts val="1800"/>
              </a:spcBef>
            </a:pPr>
            <a:r>
              <a:rPr lang="en-US" sz="2000" b="1" dirty="0"/>
              <a:t> Key Features of the Priority</a:t>
            </a:r>
          </a:p>
          <a:p>
            <a:pPr marL="395288" lvl="1" indent="-217488">
              <a:spcBef>
                <a:spcPts val="600"/>
              </a:spcBef>
              <a:buFont typeface="Arial" panose="020B0604020202020204" pitchFamily="34" charset="0"/>
              <a:buChar char="•"/>
            </a:pPr>
            <a:r>
              <a:rPr lang="en-US" sz="2000" cap="small" dirty="0"/>
              <a:t>Future Faculty / Administrators </a:t>
            </a:r>
          </a:p>
          <a:p>
            <a:pPr marL="395288" lvl="1" indent="-217488">
              <a:spcBef>
                <a:spcPts val="600"/>
              </a:spcBef>
              <a:buFont typeface="Arial" panose="020B0604020202020204" pitchFamily="34" charset="0"/>
              <a:buChar char="•"/>
            </a:pPr>
            <a:r>
              <a:rPr lang="en-US" sz="2000" cap="small" dirty="0"/>
              <a:t>Research, Teaching, Policy, Service</a:t>
            </a:r>
          </a:p>
          <a:p>
            <a:pPr marL="395288" lvl="1" indent="-217488">
              <a:spcBef>
                <a:spcPts val="600"/>
              </a:spcBef>
              <a:buFont typeface="Arial" panose="020B0604020202020204" pitchFamily="34" charset="0"/>
              <a:buChar char="•"/>
            </a:pPr>
            <a:r>
              <a:rPr lang="en-US" sz="2000" cap="small" dirty="0"/>
              <a:t>Scholar accomplishments</a:t>
            </a:r>
          </a:p>
          <a:p>
            <a:pPr lvl="0">
              <a:spcBef>
                <a:spcPts val="1800"/>
              </a:spcBef>
            </a:pPr>
            <a:r>
              <a:rPr lang="en-US" sz="2000" b="1" dirty="0"/>
              <a:t>Competitive Preference Priorities</a:t>
            </a:r>
            <a:r>
              <a:rPr lang="en-US" sz="2000" dirty="0"/>
              <a:t>—</a:t>
            </a:r>
          </a:p>
          <a:p>
            <a:pPr marL="395288" lvl="1" indent="-217488">
              <a:spcBef>
                <a:spcPts val="600"/>
              </a:spcBef>
              <a:buFont typeface="Arial" panose="020B0604020202020204" pitchFamily="34" charset="0"/>
              <a:buChar char="•"/>
            </a:pPr>
            <a:r>
              <a:rPr lang="en-US" sz="1800" cap="small" dirty="0"/>
              <a:t>Novice</a:t>
            </a:r>
          </a:p>
          <a:p>
            <a:pPr marL="395288" lvl="1" indent="-217488">
              <a:spcBef>
                <a:spcPts val="600"/>
              </a:spcBef>
              <a:buFont typeface="Arial" panose="020B0604020202020204" pitchFamily="34" charset="0"/>
              <a:buChar char="•"/>
            </a:pPr>
            <a:r>
              <a:rPr lang="en-US" sz="1800" cap="small" dirty="0"/>
              <a:t>Partnership (up to 3 IHEs)</a:t>
            </a:r>
            <a:endParaRPr lang="en-US" sz="2000" cap="small" dirty="0">
              <a:solidFill>
                <a:srgbClr val="22518A"/>
              </a:solidFill>
            </a:endParaRPr>
          </a:p>
          <a:p>
            <a:pPr marL="347663" lvl="1" indent="-342900">
              <a:buClr>
                <a:srgbClr val="345065"/>
              </a:buClr>
            </a:pPr>
            <a:endParaRPr lang="en-US" sz="1900" dirty="0">
              <a:solidFill>
                <a:schemeClr val="tx2"/>
              </a:solidFill>
            </a:endParaRPr>
          </a:p>
        </p:txBody>
      </p:sp>
      <p:pic>
        <p:nvPicPr>
          <p:cNvPr id="5" name="Picture 4">
            <a:extLst>
              <a:ext uri="{FF2B5EF4-FFF2-40B4-BE49-F238E27FC236}">
                <a16:creationId xmlns:a16="http://schemas.microsoft.com/office/drawing/2014/main" id="{3F0E9F9F-27AC-4A0D-8DC8-3F2FF05EC7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81845"/>
            <a:ext cx="12192000" cy="80155"/>
          </a:xfrm>
          <a:prstGeom prst="rect">
            <a:avLst/>
          </a:prstGeom>
        </p:spPr>
      </p:pic>
      <p:pic>
        <p:nvPicPr>
          <p:cNvPr id="7" name="Picture 6">
            <a:extLst>
              <a:ext uri="{FF2B5EF4-FFF2-40B4-BE49-F238E27FC236}">
                <a16:creationId xmlns:a16="http://schemas.microsoft.com/office/drawing/2014/main" id="{F5F0C5A8-5B58-47D0-B317-BFBDE0604D7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134098"/>
            <a:ext cx="12192000" cy="80155"/>
          </a:xfrm>
          <a:prstGeom prst="rect">
            <a:avLst/>
          </a:prstGeom>
        </p:spPr>
      </p:pic>
      <p:sp>
        <p:nvSpPr>
          <p:cNvPr id="14" name="TextBox 13">
            <a:extLst>
              <a:ext uri="{FF2B5EF4-FFF2-40B4-BE49-F238E27FC236}">
                <a16:creationId xmlns:a16="http://schemas.microsoft.com/office/drawing/2014/main" id="{B33C7215-ECCF-4B5C-97CC-96A8F7A6E1E3}"/>
              </a:ext>
            </a:extLst>
          </p:cNvPr>
          <p:cNvSpPr txBox="1"/>
          <p:nvPr/>
        </p:nvSpPr>
        <p:spPr>
          <a:xfrm>
            <a:off x="8458200" y="2087671"/>
            <a:ext cx="3276600" cy="3631763"/>
          </a:xfrm>
          <a:prstGeom prst="rect">
            <a:avLst/>
          </a:prstGeom>
          <a:noFill/>
          <a:ln w="31750">
            <a:solidFill>
              <a:srgbClr val="C00000"/>
            </a:solidFill>
          </a:ln>
        </p:spPr>
        <p:txBody>
          <a:bodyPr wrap="square" rtlCol="0">
            <a:spAutoFit/>
          </a:bodyPr>
          <a:lstStyle/>
          <a:p>
            <a:r>
              <a:rPr lang="en-US" sz="2000" b="1" dirty="0"/>
              <a:t>84.325H: Leadership           </a:t>
            </a:r>
          </a:p>
          <a:p>
            <a:r>
              <a:rPr lang="en-US" sz="2000" b="1" dirty="0"/>
              <a:t>Preparation Consortia</a:t>
            </a:r>
          </a:p>
          <a:p>
            <a:r>
              <a:rPr lang="en-US" dirty="0"/>
              <a:t>_____________</a:t>
            </a:r>
          </a:p>
          <a:p>
            <a:pPr>
              <a:spcBef>
                <a:spcPts val="600"/>
              </a:spcBef>
              <a:spcAft>
                <a:spcPts val="600"/>
              </a:spcAft>
            </a:pPr>
            <a:r>
              <a:rPr lang="en-US" dirty="0"/>
              <a:t>FY 2019</a:t>
            </a:r>
          </a:p>
          <a:p>
            <a:pPr marL="285750" indent="-285750">
              <a:buFont typeface="Wingdings" panose="05000000000000000000" pitchFamily="2" charset="2"/>
              <a:buChar char="q"/>
            </a:pPr>
            <a:r>
              <a:rPr lang="en-US" dirty="0"/>
              <a:t>Adapted Physical Education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Early Childhood</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High-Intensity Learning and Behavioral Needs </a:t>
            </a:r>
          </a:p>
          <a:p>
            <a:endParaRPr lang="en-US" dirty="0"/>
          </a:p>
          <a:p>
            <a:endParaRPr lang="en-US" dirty="0"/>
          </a:p>
        </p:txBody>
      </p:sp>
    </p:spTree>
    <p:extLst>
      <p:ext uri="{BB962C8B-B14F-4D97-AF65-F5344CB8AC3E}">
        <p14:creationId xmlns:p14="http://schemas.microsoft.com/office/powerpoint/2010/main" val="255019419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84.325D – </a:t>
            </a:r>
            <a:r>
              <a:rPr lang="en-US" sz="4000" dirty="0"/>
              <a:t>FY 2022</a:t>
            </a:r>
            <a:r>
              <a:rPr lang="en-US" dirty="0"/>
              <a:t>  </a:t>
            </a:r>
          </a:p>
        </p:txBody>
      </p:sp>
      <p:sp>
        <p:nvSpPr>
          <p:cNvPr id="8" name="Content Placeholder 7">
            <a:extLst>
              <a:ext uri="{FF2B5EF4-FFF2-40B4-BE49-F238E27FC236}">
                <a16:creationId xmlns:a16="http://schemas.microsoft.com/office/drawing/2014/main" id="{44A67664-D97E-4092-A7CA-7665E00AB6A3}"/>
              </a:ext>
            </a:extLst>
          </p:cNvPr>
          <p:cNvSpPr>
            <a:spLocks noGrp="1"/>
          </p:cNvSpPr>
          <p:nvPr>
            <p:ph sz="half" idx="2"/>
          </p:nvPr>
        </p:nvSpPr>
        <p:spPr>
          <a:xfrm>
            <a:off x="648411" y="1842009"/>
            <a:ext cx="7276390" cy="4216378"/>
          </a:xfrm>
        </p:spPr>
        <p:txBody>
          <a:bodyPr>
            <a:normAutofit fontScale="92500" lnSpcReduction="10000"/>
          </a:bodyPr>
          <a:lstStyle/>
          <a:p>
            <a:pPr marL="0" lvl="1"/>
            <a:endParaRPr lang="en-US" sz="1050" b="1" u="sng" dirty="0">
              <a:solidFill>
                <a:srgbClr val="2CA34E"/>
              </a:solidFill>
              <a:latin typeface="Calibri Light" panose="020F0302020204030204" pitchFamily="34" charset="0"/>
            </a:endParaRPr>
          </a:p>
          <a:p>
            <a:pPr marL="22225" lvl="0" indent="0">
              <a:spcBef>
                <a:spcPts val="0"/>
              </a:spcBef>
              <a:buNone/>
            </a:pPr>
            <a:r>
              <a:rPr lang="en-US" sz="2000" b="1" dirty="0"/>
              <a:t>Purpose</a:t>
            </a:r>
            <a:r>
              <a:rPr lang="en-US" sz="2000" dirty="0"/>
              <a:t>—</a:t>
            </a:r>
            <a:r>
              <a:rPr lang="en-US" sz="2000" cap="none" dirty="0"/>
              <a:t>To</a:t>
            </a:r>
            <a:r>
              <a:rPr lang="en-US" sz="2000" dirty="0"/>
              <a:t> </a:t>
            </a:r>
            <a:r>
              <a:rPr lang="en-US" sz="2000" cap="none" dirty="0"/>
              <a:t>support existing </a:t>
            </a:r>
            <a:r>
              <a:rPr lang="en-US" sz="2000" b="1" cap="none" dirty="0"/>
              <a:t>doctoral degree programs that                    prepare special education, early intervention, or related services personnel </a:t>
            </a:r>
            <a:r>
              <a:rPr lang="en-US" sz="2000" cap="none" dirty="0"/>
              <a:t>who are well-qualified for, and can act effectively in, </a:t>
            </a:r>
            <a:r>
              <a:rPr lang="en-US" sz="2000" b="1" cap="none" dirty="0"/>
              <a:t>leadership positions…</a:t>
            </a:r>
            <a:r>
              <a:rPr lang="en-US" sz="2000" cap="none" dirty="0"/>
              <a:t>  </a:t>
            </a:r>
          </a:p>
          <a:p>
            <a:pPr lvl="0">
              <a:spcBef>
                <a:spcPts val="1800"/>
              </a:spcBef>
            </a:pPr>
            <a:r>
              <a:rPr lang="en-US" sz="2000" b="1" dirty="0"/>
              <a:t>Key Features of the Priority</a:t>
            </a:r>
          </a:p>
          <a:p>
            <a:pPr marL="395288" lvl="1" indent="-217488">
              <a:spcBef>
                <a:spcPts val="600"/>
              </a:spcBef>
              <a:buFont typeface="Arial" panose="020B0604020202020204" pitchFamily="34" charset="0"/>
              <a:buChar char="•"/>
            </a:pPr>
            <a:r>
              <a:rPr lang="en-US" sz="2000" cap="small" dirty="0"/>
              <a:t>Future Faculty / Administrators </a:t>
            </a:r>
          </a:p>
          <a:p>
            <a:pPr marL="395288" lvl="1" indent="-217488">
              <a:spcBef>
                <a:spcPts val="600"/>
              </a:spcBef>
              <a:buFont typeface="Arial" panose="020B0604020202020204" pitchFamily="34" charset="0"/>
              <a:buChar char="•"/>
            </a:pPr>
            <a:r>
              <a:rPr lang="en-US" sz="2000" cap="small" dirty="0"/>
              <a:t>Research, Teaching, Policy, Service</a:t>
            </a:r>
          </a:p>
          <a:p>
            <a:pPr marL="395288" lvl="1" indent="-217488">
              <a:spcBef>
                <a:spcPts val="600"/>
              </a:spcBef>
              <a:buFont typeface="Arial" panose="020B0604020202020204" pitchFamily="34" charset="0"/>
              <a:buChar char="•"/>
            </a:pPr>
            <a:r>
              <a:rPr lang="en-US" sz="2000" cap="small" dirty="0"/>
              <a:t>Scholar accomplishments</a:t>
            </a:r>
          </a:p>
          <a:p>
            <a:pPr marL="395288" lvl="1" indent="-217488">
              <a:spcBef>
                <a:spcPts val="600"/>
              </a:spcBef>
              <a:buFont typeface="Arial" panose="020B0604020202020204" pitchFamily="34" charset="0"/>
              <a:buChar char="•"/>
            </a:pPr>
            <a:r>
              <a:rPr lang="en-US" cap="small" dirty="0"/>
              <a:t>Partnerships are eligible (up to 3 IHEs)</a:t>
            </a:r>
            <a:endParaRPr lang="en-US" sz="2000" cap="small" dirty="0"/>
          </a:p>
          <a:p>
            <a:pPr lvl="0">
              <a:spcBef>
                <a:spcPts val="1800"/>
              </a:spcBef>
            </a:pPr>
            <a:r>
              <a:rPr lang="en-US" sz="2000" b="1" dirty="0"/>
              <a:t>Competitive Preference Priority</a:t>
            </a:r>
          </a:p>
          <a:p>
            <a:pPr marL="395288" lvl="1" indent="-217488">
              <a:spcBef>
                <a:spcPts val="600"/>
              </a:spcBef>
              <a:buFont typeface="Arial" panose="020B0604020202020204" pitchFamily="34" charset="0"/>
              <a:buChar char="•"/>
            </a:pPr>
            <a:r>
              <a:rPr lang="en-US" cap="small" dirty="0"/>
              <a:t>Novice </a:t>
            </a:r>
            <a:r>
              <a:rPr lang="en-US" sz="2000" cap="small" dirty="0"/>
              <a:t> </a:t>
            </a:r>
          </a:p>
          <a:p>
            <a:pPr marL="395288" lvl="1" indent="-217488">
              <a:spcBef>
                <a:spcPts val="600"/>
              </a:spcBef>
              <a:buFont typeface="Arial" panose="020B0604020202020204" pitchFamily="34" charset="0"/>
              <a:buChar char="•"/>
            </a:pPr>
            <a:endParaRPr lang="en-US" cap="small" dirty="0"/>
          </a:p>
          <a:p>
            <a:pPr marL="177800" lvl="1" indent="0">
              <a:spcBef>
                <a:spcPts val="600"/>
              </a:spcBef>
              <a:buNone/>
            </a:pPr>
            <a:endParaRPr lang="en-US" sz="2000" cap="small" dirty="0"/>
          </a:p>
          <a:p>
            <a:pPr marL="347663" lvl="1" indent="-342900">
              <a:buClr>
                <a:srgbClr val="345065"/>
              </a:buClr>
            </a:pPr>
            <a:endParaRPr lang="en-US" sz="1900" dirty="0">
              <a:solidFill>
                <a:schemeClr val="tx2"/>
              </a:solidFill>
            </a:endParaRPr>
          </a:p>
        </p:txBody>
      </p:sp>
      <p:pic>
        <p:nvPicPr>
          <p:cNvPr id="5" name="Picture 4">
            <a:extLst>
              <a:ext uri="{FF2B5EF4-FFF2-40B4-BE49-F238E27FC236}">
                <a16:creationId xmlns:a16="http://schemas.microsoft.com/office/drawing/2014/main" id="{3F0E9F9F-27AC-4A0D-8DC8-3F2FF05EC7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82666"/>
            <a:ext cx="12192000" cy="80155"/>
          </a:xfrm>
          <a:prstGeom prst="rect">
            <a:avLst/>
          </a:prstGeom>
        </p:spPr>
      </p:pic>
      <p:pic>
        <p:nvPicPr>
          <p:cNvPr id="7" name="Picture 6">
            <a:extLst>
              <a:ext uri="{FF2B5EF4-FFF2-40B4-BE49-F238E27FC236}">
                <a16:creationId xmlns:a16="http://schemas.microsoft.com/office/drawing/2014/main" id="{F5F0C5A8-5B58-47D0-B317-BFBDE0604D7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134098"/>
            <a:ext cx="12192000" cy="80155"/>
          </a:xfrm>
          <a:prstGeom prst="rect">
            <a:avLst/>
          </a:prstGeom>
        </p:spPr>
      </p:pic>
      <p:sp>
        <p:nvSpPr>
          <p:cNvPr id="10" name="Text Placeholder 9">
            <a:extLst>
              <a:ext uri="{FF2B5EF4-FFF2-40B4-BE49-F238E27FC236}">
                <a16:creationId xmlns:a16="http://schemas.microsoft.com/office/drawing/2014/main" id="{117CEA1A-B000-4F36-874A-DFEE6B7355D5}"/>
              </a:ext>
            </a:extLst>
          </p:cNvPr>
          <p:cNvSpPr>
            <a:spLocks noGrp="1"/>
          </p:cNvSpPr>
          <p:nvPr>
            <p:ph type="body" idx="1"/>
          </p:nvPr>
        </p:nvSpPr>
        <p:spPr>
          <a:xfrm>
            <a:off x="617855" y="1018097"/>
            <a:ext cx="10791824" cy="823912"/>
          </a:xfrm>
        </p:spPr>
        <p:txBody>
          <a:bodyPr>
            <a:noAutofit/>
          </a:bodyPr>
          <a:lstStyle/>
          <a:p>
            <a:pPr>
              <a:spcBef>
                <a:spcPts val="600"/>
              </a:spcBef>
            </a:pPr>
            <a:r>
              <a:rPr lang="en-US" sz="2800" dirty="0">
                <a:cs typeface="Calibri" panose="020F0502020204030204" pitchFamily="34" charset="0"/>
              </a:rPr>
              <a:t>Preparation of Special Education, Early Intervention, and Related Services Leadership Personnel </a:t>
            </a:r>
          </a:p>
        </p:txBody>
      </p:sp>
      <p:sp>
        <p:nvSpPr>
          <p:cNvPr id="2" name="Explosion: 8 Points 1">
            <a:extLst>
              <a:ext uri="{FF2B5EF4-FFF2-40B4-BE49-F238E27FC236}">
                <a16:creationId xmlns:a16="http://schemas.microsoft.com/office/drawing/2014/main" id="{C5CC2FFF-99CD-4B3D-88F6-C12E8DADB870}"/>
              </a:ext>
            </a:extLst>
          </p:cNvPr>
          <p:cNvSpPr/>
          <p:nvPr/>
        </p:nvSpPr>
        <p:spPr>
          <a:xfrm rot="21120525">
            <a:off x="6228313" y="1927649"/>
            <a:ext cx="6171051" cy="5212146"/>
          </a:xfrm>
          <a:prstGeom prst="irregularSeal1">
            <a:avLst/>
          </a:prstGeom>
          <a:solidFill>
            <a:srgbClr val="468A8C"/>
          </a:solidFill>
          <a:ln>
            <a:solidFill>
              <a:srgbClr val="61AD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ova" panose="020B0504020202020204" pitchFamily="34" charset="0"/>
                <a:hlinkClick r:id="rId4">
                  <a:extLst>
                    <a:ext uri="{A12FA001-AC4F-418D-AE19-62706E023703}">
                      <ahyp:hlinkClr xmlns:ahyp="http://schemas.microsoft.com/office/drawing/2018/hyperlinkcolor" val="tx"/>
                    </a:ext>
                  </a:extLst>
                </a:hlinkClick>
              </a:rPr>
              <a:t>Notice Inviting Applications </a:t>
            </a:r>
          </a:p>
          <a:p>
            <a:pPr algn="ctr"/>
            <a:r>
              <a:rPr lang="en-US" b="1" dirty="0">
                <a:solidFill>
                  <a:schemeClr val="bg1"/>
                </a:solidFill>
                <a:latin typeface="Arial Nova" panose="020B0504020202020204" pitchFamily="34" charset="0"/>
                <a:hlinkClick r:id="rId4">
                  <a:extLst>
                    <a:ext uri="{A12FA001-AC4F-418D-AE19-62706E023703}">
                      <ahyp:hlinkClr xmlns:ahyp="http://schemas.microsoft.com/office/drawing/2018/hyperlinkcolor" val="tx"/>
                    </a:ext>
                  </a:extLst>
                </a:hlinkClick>
              </a:rPr>
              <a:t>January 31, 2022</a:t>
            </a:r>
            <a:endParaRPr lang="en-US" b="1" dirty="0">
              <a:solidFill>
                <a:schemeClr val="bg1"/>
              </a:solidFill>
              <a:latin typeface="Arial Nova" panose="020B0504020202020204" pitchFamily="34" charset="0"/>
            </a:endParaRPr>
          </a:p>
          <a:p>
            <a:pPr algn="ctr">
              <a:spcBef>
                <a:spcPts val="600"/>
              </a:spcBef>
            </a:pPr>
            <a:r>
              <a:rPr lang="en-US" b="1" dirty="0">
                <a:latin typeface="Arial Nova" panose="020B0504020202020204" pitchFamily="34" charset="0"/>
              </a:rPr>
              <a:t>Deadline:</a:t>
            </a:r>
            <a:r>
              <a:rPr lang="en-US" dirty="0">
                <a:latin typeface="Arial Nova" panose="020B0504020202020204" pitchFamily="34" charset="0"/>
              </a:rPr>
              <a:t> April 1, 2022 </a:t>
            </a:r>
          </a:p>
        </p:txBody>
      </p:sp>
    </p:spTree>
    <p:extLst>
      <p:ext uri="{BB962C8B-B14F-4D97-AF65-F5344CB8AC3E}">
        <p14:creationId xmlns:p14="http://schemas.microsoft.com/office/powerpoint/2010/main" val="314723913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EE636-A1DC-4320-B4A3-356BE8BA25CB}"/>
              </a:ext>
            </a:extLst>
          </p:cNvPr>
          <p:cNvSpPr>
            <a:spLocks noGrp="1"/>
          </p:cNvSpPr>
          <p:nvPr>
            <p:ph type="title"/>
          </p:nvPr>
        </p:nvSpPr>
        <p:spPr>
          <a:xfrm>
            <a:off x="304800" y="123330"/>
            <a:ext cx="10742612" cy="534988"/>
          </a:xfrm>
        </p:spPr>
        <p:txBody>
          <a:bodyPr/>
          <a:lstStyle/>
          <a:p>
            <a:r>
              <a:rPr lang="en-US" sz="4000" dirty="0">
                <a:solidFill>
                  <a:schemeClr val="bg1"/>
                </a:solidFill>
              </a:rPr>
              <a:t>CFDA 84.325 – FY 2022 Federal Forecast</a:t>
            </a:r>
          </a:p>
        </p:txBody>
      </p:sp>
      <p:sp>
        <p:nvSpPr>
          <p:cNvPr id="8" name="Text Placeholder 7">
            <a:extLst>
              <a:ext uri="{FF2B5EF4-FFF2-40B4-BE49-F238E27FC236}">
                <a16:creationId xmlns:a16="http://schemas.microsoft.com/office/drawing/2014/main" id="{CE9B36B3-A73B-4A42-8A4A-18871450515B}"/>
              </a:ext>
            </a:extLst>
          </p:cNvPr>
          <p:cNvSpPr>
            <a:spLocks noGrp="1"/>
          </p:cNvSpPr>
          <p:nvPr>
            <p:ph type="body" sz="half" idx="2"/>
          </p:nvPr>
        </p:nvSpPr>
        <p:spPr>
          <a:xfrm>
            <a:off x="304800" y="1066800"/>
            <a:ext cx="11069829" cy="4876800"/>
          </a:xfrm>
          <a:ln>
            <a:solidFill>
              <a:schemeClr val="accent6">
                <a:lumMod val="50000"/>
              </a:schemeClr>
            </a:solidFill>
          </a:ln>
        </p:spPr>
        <p:txBody>
          <a:bodyPr>
            <a:normAutofit/>
          </a:bodyPr>
          <a:lstStyle/>
          <a:p>
            <a:pPr marL="285750" indent="-285750">
              <a:buFont typeface="Arial" panose="020B0604020202020204" pitchFamily="34" charset="0"/>
              <a:buChar char="•"/>
            </a:pPr>
            <a:r>
              <a:rPr lang="en-US" sz="2400" b="1" dirty="0">
                <a:solidFill>
                  <a:schemeClr val="accent6">
                    <a:lumMod val="50000"/>
                  </a:schemeClr>
                </a:solidFill>
                <a:cs typeface="Calibri Light" panose="020F0302020204030204" pitchFamily="34" charset="0"/>
              </a:rPr>
              <a:t>325K</a:t>
            </a:r>
            <a:r>
              <a:rPr lang="en-US" sz="2400" dirty="0">
                <a:solidFill>
                  <a:schemeClr val="accent6">
                    <a:lumMod val="50000"/>
                  </a:schemeClr>
                </a:solidFill>
                <a:cs typeface="Calibri Light" panose="020F0302020204030204" pitchFamily="34" charset="0"/>
              </a:rPr>
              <a:t> – Preparation of  Special Education, Early Intervention, and Related Services Personnel Serving Children with Disabilities – Posted February 4, 2022</a:t>
            </a:r>
          </a:p>
          <a:p>
            <a:pPr marL="285750" indent="-285750">
              <a:buFont typeface="Arial" panose="020B0604020202020204" pitchFamily="34" charset="0"/>
              <a:buChar char="•"/>
            </a:pPr>
            <a:r>
              <a:rPr lang="en-US" sz="2400" b="1" dirty="0">
                <a:solidFill>
                  <a:schemeClr val="accent6">
                    <a:lumMod val="50000"/>
                  </a:schemeClr>
                </a:solidFill>
                <a:cs typeface="Calibri Light" panose="020F0302020204030204" pitchFamily="34" charset="0"/>
              </a:rPr>
              <a:t>325D</a:t>
            </a:r>
            <a:r>
              <a:rPr lang="en-US" sz="2400" dirty="0">
                <a:solidFill>
                  <a:schemeClr val="accent6">
                    <a:lumMod val="50000"/>
                  </a:schemeClr>
                </a:solidFill>
                <a:cs typeface="Calibri Light" panose="020F0302020204030204" pitchFamily="34" charset="0"/>
              </a:rPr>
              <a:t> - Preparation of  Special Education, Early Intervention,   </a:t>
            </a:r>
            <a:br>
              <a:rPr lang="en-US" sz="2400" dirty="0">
                <a:solidFill>
                  <a:schemeClr val="accent6">
                    <a:lumMod val="50000"/>
                  </a:schemeClr>
                </a:solidFill>
                <a:cs typeface="Calibri Light" panose="020F0302020204030204" pitchFamily="34" charset="0"/>
              </a:rPr>
            </a:br>
            <a:r>
              <a:rPr lang="en-US" sz="2400" dirty="0">
                <a:solidFill>
                  <a:schemeClr val="accent6">
                    <a:lumMod val="50000"/>
                  </a:schemeClr>
                </a:solidFill>
                <a:cs typeface="Calibri Light" panose="020F0302020204030204" pitchFamily="34" charset="0"/>
              </a:rPr>
              <a:t>and Related Services Leadership Personnel – Posted January 31, 2022</a:t>
            </a:r>
          </a:p>
          <a:p>
            <a:pPr marL="285750" indent="-285750">
              <a:spcBef>
                <a:spcPts val="1800"/>
              </a:spcBef>
              <a:buFont typeface="Arial" panose="020B0604020202020204" pitchFamily="34" charset="0"/>
              <a:buChar char="•"/>
            </a:pPr>
            <a:r>
              <a:rPr lang="en-US" sz="2400" b="1" dirty="0">
                <a:solidFill>
                  <a:schemeClr val="accent6">
                    <a:lumMod val="50000"/>
                  </a:schemeClr>
                </a:solidFill>
                <a:cs typeface="Calibri Light" panose="020F0302020204030204" pitchFamily="34" charset="0"/>
              </a:rPr>
              <a:t>325A</a:t>
            </a:r>
            <a:r>
              <a:rPr lang="en-US" sz="2400" dirty="0">
                <a:solidFill>
                  <a:schemeClr val="accent6">
                    <a:lumMod val="50000"/>
                  </a:schemeClr>
                </a:solidFill>
                <a:cs typeface="Calibri Light" panose="020F0302020204030204" pitchFamily="34" charset="0"/>
              </a:rPr>
              <a:t> –CEEDAR Center </a:t>
            </a:r>
            <a:r>
              <a:rPr lang="en-US" sz="2000" dirty="0">
                <a:solidFill>
                  <a:schemeClr val="accent6">
                    <a:lumMod val="50000"/>
                  </a:schemeClr>
                </a:solidFill>
                <a:cs typeface="Calibri Light" panose="020F0302020204030204" pitchFamily="34" charset="0"/>
              </a:rPr>
              <a:t>(recompete) </a:t>
            </a:r>
          </a:p>
          <a:p>
            <a:pPr marL="285750" indent="-285750">
              <a:spcBef>
                <a:spcPts val="1800"/>
              </a:spcBef>
              <a:buFont typeface="Arial" panose="020B0604020202020204" pitchFamily="34" charset="0"/>
              <a:buChar char="•"/>
            </a:pPr>
            <a:r>
              <a:rPr lang="en-US" sz="2400" b="1" dirty="0">
                <a:solidFill>
                  <a:schemeClr val="accent6">
                    <a:lumMod val="50000"/>
                  </a:schemeClr>
                </a:solidFill>
                <a:cs typeface="Calibri Light" panose="020F0302020204030204" pitchFamily="34" charset="0"/>
              </a:rPr>
              <a:t>325E</a:t>
            </a:r>
            <a:r>
              <a:rPr lang="en-US" sz="2400" dirty="0">
                <a:solidFill>
                  <a:schemeClr val="accent6">
                    <a:lumMod val="50000"/>
                  </a:schemeClr>
                </a:solidFill>
                <a:cs typeface="Calibri Light" panose="020F0302020204030204" pitchFamily="34" charset="0"/>
              </a:rPr>
              <a:t> –IRIS Center </a:t>
            </a:r>
            <a:r>
              <a:rPr lang="en-US" sz="2000" dirty="0">
                <a:solidFill>
                  <a:schemeClr val="accent6">
                    <a:lumMod val="50000"/>
                  </a:schemeClr>
                </a:solidFill>
                <a:cs typeface="Calibri Light" panose="020F0302020204030204" pitchFamily="34" charset="0"/>
              </a:rPr>
              <a:t>(recompete) </a:t>
            </a:r>
          </a:p>
          <a:p>
            <a:pPr marL="285750" indent="-285750">
              <a:spcBef>
                <a:spcPts val="1800"/>
              </a:spcBef>
              <a:buFont typeface="Arial" panose="020B0604020202020204" pitchFamily="34" charset="0"/>
              <a:buChar char="•"/>
            </a:pPr>
            <a:r>
              <a:rPr lang="en-US" sz="2400" b="1" dirty="0">
                <a:solidFill>
                  <a:schemeClr val="accent6">
                    <a:lumMod val="50000"/>
                  </a:schemeClr>
                </a:solidFill>
                <a:cs typeface="Calibri Light" panose="020F0302020204030204" pitchFamily="34" charset="0"/>
              </a:rPr>
              <a:t>325C</a:t>
            </a:r>
            <a:r>
              <a:rPr lang="en-US" sz="2400" dirty="0">
                <a:solidFill>
                  <a:schemeClr val="accent6">
                    <a:lumMod val="50000"/>
                  </a:schemeClr>
                </a:solidFill>
                <a:cs typeface="Calibri Light" panose="020F0302020204030204" pitchFamily="34" charset="0"/>
              </a:rPr>
              <a:t> –Early Childhood Equity Center </a:t>
            </a:r>
            <a:r>
              <a:rPr lang="en-US" sz="2000" dirty="0">
                <a:solidFill>
                  <a:schemeClr val="accent6">
                    <a:lumMod val="50000"/>
                  </a:schemeClr>
                </a:solidFill>
                <a:cs typeface="Calibri Light" panose="020F0302020204030204" pitchFamily="34" charset="0"/>
              </a:rPr>
              <a:t>(new investment)</a:t>
            </a:r>
            <a:endParaRPr lang="en-US" sz="2400" b="1" dirty="0">
              <a:solidFill>
                <a:schemeClr val="accent6">
                  <a:lumMod val="50000"/>
                </a:schemeClr>
              </a:solidFill>
              <a:latin typeface="Calibri Light" panose="020F0302020204030204" pitchFamily="34" charset="0"/>
              <a:cs typeface="Calibri Light" panose="020F0302020204030204" pitchFamily="34" charset="0"/>
            </a:endParaRPr>
          </a:p>
          <a:p>
            <a:pPr algn="ctr"/>
            <a:r>
              <a:rPr lang="en-US" sz="2600" b="1" dirty="0">
                <a:solidFill>
                  <a:schemeClr val="tx2">
                    <a:lumMod val="75000"/>
                  </a:schemeClr>
                </a:solidFill>
                <a:hlinkClick r:id="rId3">
                  <a:extLst>
                    <a:ext uri="{A12FA001-AC4F-418D-AE19-62706E023703}">
                      <ahyp:hlinkClr xmlns:ahyp="http://schemas.microsoft.com/office/drawing/2018/hyperlinkcolor" val="tx"/>
                    </a:ext>
                  </a:extLst>
                </a:hlinkClick>
              </a:rPr>
              <a:t>ED Forecast of Federal Funding Opportunities for FY 2022</a:t>
            </a:r>
            <a:endParaRPr lang="en-US" sz="2600" b="1" dirty="0">
              <a:solidFill>
                <a:schemeClr val="tx2">
                  <a:lumMod val="75000"/>
                </a:schemeClr>
              </a:solidFill>
            </a:endParaRPr>
          </a:p>
        </p:txBody>
      </p:sp>
      <p:sp>
        <p:nvSpPr>
          <p:cNvPr id="7" name="Rectangle 6">
            <a:extLst>
              <a:ext uri="{FF2B5EF4-FFF2-40B4-BE49-F238E27FC236}">
                <a16:creationId xmlns:a16="http://schemas.microsoft.com/office/drawing/2014/main" id="{EE4CBCE0-614C-4666-A666-7CBF7B36A879}"/>
              </a:ext>
              <a:ext uri="{C183D7F6-B498-43B3-948B-1728B52AA6E4}">
                <adec:decorative xmlns:adec="http://schemas.microsoft.com/office/drawing/2017/decorative" val="1"/>
              </a:ext>
            </a:extLst>
          </p:cNvPr>
          <p:cNvSpPr/>
          <p:nvPr/>
        </p:nvSpPr>
        <p:spPr>
          <a:xfrm>
            <a:off x="17362" y="6134100"/>
            <a:ext cx="12192000" cy="76200"/>
          </a:xfrm>
          <a:prstGeom prst="rect">
            <a:avLst/>
          </a:prstGeom>
          <a:solidFill>
            <a:srgbClr val="468A8C"/>
          </a:solidFill>
          <a:ln>
            <a:solidFill>
              <a:srgbClr val="468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Rectangle 9">
            <a:extLst>
              <a:ext uri="{FF2B5EF4-FFF2-40B4-BE49-F238E27FC236}">
                <a16:creationId xmlns:a16="http://schemas.microsoft.com/office/drawing/2014/main" id="{ECE0F313-E062-46D4-8870-B24BC5B1CD68}"/>
              </a:ext>
              <a:ext uri="{C183D7F6-B498-43B3-948B-1728B52AA6E4}">
                <adec:decorative xmlns:adec="http://schemas.microsoft.com/office/drawing/2017/decorative" val="1"/>
              </a:ext>
            </a:extLst>
          </p:cNvPr>
          <p:cNvSpPr/>
          <p:nvPr/>
        </p:nvSpPr>
        <p:spPr>
          <a:xfrm>
            <a:off x="0" y="685800"/>
            <a:ext cx="12192000" cy="76200"/>
          </a:xfrm>
          <a:prstGeom prst="rect">
            <a:avLst/>
          </a:prstGeom>
          <a:solidFill>
            <a:srgbClr val="468A8C"/>
          </a:solidFill>
          <a:ln>
            <a:solidFill>
              <a:srgbClr val="468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Tree>
    <p:extLst>
      <p:ext uri="{BB962C8B-B14F-4D97-AF65-F5344CB8AC3E}">
        <p14:creationId xmlns:p14="http://schemas.microsoft.com/office/powerpoint/2010/main" val="18399657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1A37-200E-467F-AD48-C39C9302F206}"/>
              </a:ext>
              <a:ext uri="{C183D7F6-B498-43B3-948B-1728B52AA6E4}">
                <adec:decorative xmlns:adec="http://schemas.microsoft.com/office/drawing/2017/decorative" val="1"/>
              </a:ext>
            </a:extLst>
          </p:cNvPr>
          <p:cNvSpPr>
            <a:spLocks noGrp="1"/>
          </p:cNvSpPr>
          <p:nvPr>
            <p:ph type="title"/>
          </p:nvPr>
        </p:nvSpPr>
        <p:spPr>
          <a:xfrm>
            <a:off x="624320" y="60866"/>
            <a:ext cx="10944225" cy="672111"/>
          </a:xfrm>
        </p:spPr>
        <p:txBody>
          <a:bodyPr/>
          <a:lstStyle/>
          <a:p>
            <a:r>
              <a:rPr lang="en-US" dirty="0"/>
              <a:t>Data Resources</a:t>
            </a:r>
          </a:p>
        </p:txBody>
      </p:sp>
      <p:sp>
        <p:nvSpPr>
          <p:cNvPr id="14" name="Rectangle 13">
            <a:extLst>
              <a:ext uri="{FF2B5EF4-FFF2-40B4-BE49-F238E27FC236}">
                <a16:creationId xmlns:a16="http://schemas.microsoft.com/office/drawing/2014/main" id="{7335FC80-66B5-49C0-8888-A73A9136262A}"/>
              </a:ext>
              <a:ext uri="{C183D7F6-B498-43B3-948B-1728B52AA6E4}">
                <adec:decorative xmlns:adec="http://schemas.microsoft.com/office/drawing/2017/decorative" val="1"/>
              </a:ext>
            </a:extLst>
          </p:cNvPr>
          <p:cNvSpPr/>
          <p:nvPr/>
        </p:nvSpPr>
        <p:spPr>
          <a:xfrm>
            <a:off x="0" y="0"/>
            <a:ext cx="12192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OSEP Fast Facts">
            <a:extLst>
              <a:ext uri="{FF2B5EF4-FFF2-40B4-BE49-F238E27FC236}">
                <a16:creationId xmlns:a16="http://schemas.microsoft.com/office/drawing/2014/main" id="{5C60895B-ED1F-445D-B307-C52813D96B5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81000" y="-28278"/>
            <a:ext cx="11429999" cy="1876425"/>
          </a:xfrm>
          <a:prstGeom prst="rect">
            <a:avLst/>
          </a:prstGeom>
        </p:spPr>
      </p:pic>
      <p:sp>
        <p:nvSpPr>
          <p:cNvPr id="13" name="Content Placeholder 12">
            <a:extLst>
              <a:ext uri="{FF2B5EF4-FFF2-40B4-BE49-F238E27FC236}">
                <a16:creationId xmlns:a16="http://schemas.microsoft.com/office/drawing/2014/main" id="{0336E255-45CD-4F58-A0AC-CD82D460FA24}"/>
              </a:ext>
            </a:extLst>
          </p:cNvPr>
          <p:cNvSpPr>
            <a:spLocks noGrp="1"/>
          </p:cNvSpPr>
          <p:nvPr>
            <p:ph idx="1"/>
          </p:nvPr>
        </p:nvSpPr>
        <p:spPr>
          <a:xfrm>
            <a:off x="580767" y="2133600"/>
            <a:ext cx="11001633" cy="3352800"/>
          </a:xfrm>
        </p:spPr>
        <p:txBody>
          <a:bodyPr>
            <a:normAutofit fontScale="92500"/>
          </a:bodyPr>
          <a:lstStyle/>
          <a:p>
            <a:pPr marL="0" indent="0" algn="l" fontAlgn="base">
              <a:buNone/>
            </a:pPr>
            <a:r>
              <a:rPr lang="en-US" sz="2400" b="0" i="0" dirty="0">
                <a:solidFill>
                  <a:srgbClr val="343C47"/>
                </a:solidFill>
                <a:effectLst/>
              </a:rPr>
              <a:t>The U.S. Department of Education </a:t>
            </a:r>
            <a:r>
              <a:rPr lang="en-US" sz="2400" b="1" i="0" u="sng" dirty="0">
                <a:solidFill>
                  <a:schemeClr val="accent6">
                    <a:lumMod val="50000"/>
                  </a:schemeClr>
                </a:solidFill>
                <a:effectLst/>
                <a:hlinkClick r:id="rId4">
                  <a:extLst>
                    <a:ext uri="{A12FA001-AC4F-418D-AE19-62706E023703}">
                      <ahyp:hlinkClr xmlns:ahyp="http://schemas.microsoft.com/office/drawing/2018/hyperlinkcolor" val="tx"/>
                    </a:ext>
                  </a:extLst>
                </a:hlinkClick>
              </a:rPr>
              <a:t>collects data</a:t>
            </a:r>
            <a:r>
              <a:rPr lang="en-US" sz="2400" b="1" i="0" dirty="0">
                <a:solidFill>
                  <a:schemeClr val="accent6">
                    <a:lumMod val="50000"/>
                  </a:schemeClr>
                </a:solidFill>
                <a:effectLst/>
              </a:rPr>
              <a:t> </a:t>
            </a:r>
            <a:r>
              <a:rPr lang="en-US" sz="2400" b="0" i="0" dirty="0">
                <a:solidFill>
                  <a:srgbClr val="343C47"/>
                </a:solidFill>
                <a:effectLst/>
              </a:rPr>
              <a:t>from states about infants, toddlers, children and youth with disabilities who receive early intervention services, special education or related services under the Individuals with Disabilities Education Act (IDEA).</a:t>
            </a:r>
          </a:p>
          <a:p>
            <a:pPr marL="0" indent="0" algn="l" fontAlgn="base">
              <a:buNone/>
            </a:pPr>
            <a:r>
              <a:rPr lang="en-US" sz="2400" b="0" i="0" dirty="0">
                <a:solidFill>
                  <a:srgbClr val="343C47"/>
                </a:solidFill>
                <a:effectLst/>
              </a:rPr>
              <a:t>The Office of Special Education Program’s Fast Facts summarizes key facts related to specific aspects of the </a:t>
            </a:r>
            <a:r>
              <a:rPr lang="en-US" sz="2400" b="1" i="0" dirty="0">
                <a:solidFill>
                  <a:srgbClr val="2CA34E"/>
                </a:solidFill>
                <a:effectLst/>
                <a:hlinkClick r:id="rId5">
                  <a:extLst>
                    <a:ext uri="{A12FA001-AC4F-418D-AE19-62706E023703}">
                      <ahyp:hlinkClr xmlns:ahyp="http://schemas.microsoft.com/office/drawing/2018/hyperlinkcolor" val="tx"/>
                    </a:ext>
                  </a:extLst>
                </a:hlinkClick>
              </a:rPr>
              <a:t>data collection authorized by Section 618 of the IDEA</a:t>
            </a:r>
            <a:r>
              <a:rPr lang="en-US" sz="2400" b="0" i="0" dirty="0">
                <a:solidFill>
                  <a:srgbClr val="343C47"/>
                </a:solidFill>
                <a:effectLst/>
              </a:rPr>
              <a:t>. Data presented includes that collected through child count, educational environments and settings, discipline and exiting data </a:t>
            </a:r>
            <a:r>
              <a:rPr lang="en-US" b="0" i="0" dirty="0">
                <a:solidFill>
                  <a:srgbClr val="343C47"/>
                </a:solidFill>
                <a:effectLst/>
                <a:latin typeface="Open Sans" panose="020B0606030504020204" pitchFamily="34" charset="0"/>
              </a:rPr>
              <a:t>collections.</a:t>
            </a:r>
            <a:endParaRPr lang="en-US" dirty="0"/>
          </a:p>
        </p:txBody>
      </p:sp>
      <p:sp>
        <p:nvSpPr>
          <p:cNvPr id="16" name="TextBox 15">
            <a:extLst>
              <a:ext uri="{FF2B5EF4-FFF2-40B4-BE49-F238E27FC236}">
                <a16:creationId xmlns:a16="http://schemas.microsoft.com/office/drawing/2014/main" id="{2CFCD272-552A-45FF-B0FB-2C7D044144D5}"/>
              </a:ext>
            </a:extLst>
          </p:cNvPr>
          <p:cNvSpPr txBox="1"/>
          <p:nvPr/>
        </p:nvSpPr>
        <p:spPr>
          <a:xfrm>
            <a:off x="2743200" y="5486400"/>
            <a:ext cx="6409038" cy="461665"/>
          </a:xfrm>
          <a:prstGeom prst="rect">
            <a:avLst/>
          </a:prstGeom>
          <a:noFill/>
        </p:spPr>
        <p:txBody>
          <a:bodyPr wrap="square">
            <a:spAutoFit/>
          </a:bodyPr>
          <a:lstStyle/>
          <a:p>
            <a:pPr algn="ctr"/>
            <a:r>
              <a:rPr lang="en-US" sz="2400" b="1" dirty="0">
                <a:solidFill>
                  <a:schemeClr val="tx2">
                    <a:lumMod val="75000"/>
                  </a:schemeClr>
                </a:solidFill>
                <a:latin typeface="Century Gothic" panose="020B0502020202020204" pitchFamily="34" charset="0"/>
                <a:hlinkClick r:id="rId6">
                  <a:extLst>
                    <a:ext uri="{A12FA001-AC4F-418D-AE19-62706E023703}">
                      <ahyp:hlinkClr xmlns:ahyp="http://schemas.microsoft.com/office/drawing/2018/hyperlinkcolor" val="tx"/>
                    </a:ext>
                  </a:extLst>
                </a:hlinkClick>
              </a:rPr>
              <a:t>OSEP Fast Facts</a:t>
            </a:r>
            <a:endParaRPr lang="en-US" sz="2400" b="1" dirty="0">
              <a:solidFill>
                <a:schemeClr val="tx2">
                  <a:lumMod val="75000"/>
                </a:schemeClr>
              </a:solidFill>
              <a:latin typeface="Century Gothic" panose="020B0502020202020204" pitchFamily="34" charset="0"/>
            </a:endParaRPr>
          </a:p>
        </p:txBody>
      </p:sp>
    </p:spTree>
    <p:extLst>
      <p:ext uri="{BB962C8B-B14F-4D97-AF65-F5344CB8AC3E}">
        <p14:creationId xmlns:p14="http://schemas.microsoft.com/office/powerpoint/2010/main" val="11387310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35FC80-66B5-49C0-8888-A73A9136262A}"/>
              </a:ext>
              <a:ext uri="{C183D7F6-B498-43B3-948B-1728B52AA6E4}">
                <adec:decorative xmlns:adec="http://schemas.microsoft.com/office/drawing/2017/decorative" val="1"/>
              </a:ext>
            </a:extLst>
          </p:cNvPr>
          <p:cNvSpPr/>
          <p:nvPr/>
        </p:nvSpPr>
        <p:spPr>
          <a:xfrm>
            <a:off x="0" y="0"/>
            <a:ext cx="12192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SEP Fast Facts: Part B Personnel">
            <a:extLst>
              <a:ext uri="{FF2B5EF4-FFF2-40B4-BE49-F238E27FC236}">
                <a16:creationId xmlns:a16="http://schemas.microsoft.com/office/drawing/2014/main" id="{77004E8E-4BA9-46AD-B6CD-C2B2935FED2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62829" y="13806"/>
            <a:ext cx="10944225" cy="2527839"/>
          </a:xfrm>
          <a:prstGeom prst="rect">
            <a:avLst/>
          </a:prstGeom>
        </p:spPr>
      </p:pic>
      <p:pic>
        <p:nvPicPr>
          <p:cNvPr id="22" name="Picture 21" descr="An example of graphics found on the OSEP Fast Facts: Part B Personnel webpage. This graphic shows three human figures representing the number of teachers (red), paraprofessionals (blue), and related services providers (green) employed in positions connected to children with disabilities">
            <a:extLst>
              <a:ext uri="{FF2B5EF4-FFF2-40B4-BE49-F238E27FC236}">
                <a16:creationId xmlns:a16="http://schemas.microsoft.com/office/drawing/2014/main" id="{12F578BA-104C-4E79-9345-0C02259F6E48}"/>
              </a:ext>
            </a:extLst>
          </p:cNvPr>
          <p:cNvPicPr>
            <a:picLocks noChangeAspect="1"/>
          </p:cNvPicPr>
          <p:nvPr/>
        </p:nvPicPr>
        <p:blipFill>
          <a:blip r:embed="rId4"/>
          <a:stretch>
            <a:fillRect/>
          </a:stretch>
        </p:blipFill>
        <p:spPr>
          <a:xfrm>
            <a:off x="423350" y="2913518"/>
            <a:ext cx="5611591" cy="1894824"/>
          </a:xfrm>
          <a:prstGeom prst="rect">
            <a:avLst/>
          </a:prstGeom>
        </p:spPr>
      </p:pic>
      <p:pic>
        <p:nvPicPr>
          <p:cNvPr id="20" name="Picture 19" descr="An example of graphics found on the OSEP Fast Facts: Part B Personnel webpage. This graphic shows a map of the United States that shows some states in yellow and others in various shades of green to indicate the ratio of children with disabilities per special education teacher, paraprofessionals, and related services providers ">
            <a:extLst>
              <a:ext uri="{FF2B5EF4-FFF2-40B4-BE49-F238E27FC236}">
                <a16:creationId xmlns:a16="http://schemas.microsoft.com/office/drawing/2014/main" id="{71B79478-4E48-4D1D-A2E8-478921181EFF}"/>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774501" y="2909217"/>
            <a:ext cx="6326818" cy="3543709"/>
          </a:xfrm>
          <a:prstGeom prst="rect">
            <a:avLst/>
          </a:prstGeom>
        </p:spPr>
      </p:pic>
      <p:sp>
        <p:nvSpPr>
          <p:cNvPr id="23" name="Title 22">
            <a:extLst>
              <a:ext uri="{FF2B5EF4-FFF2-40B4-BE49-F238E27FC236}">
                <a16:creationId xmlns:a16="http://schemas.microsoft.com/office/drawing/2014/main" id="{32B88F30-2489-450E-9462-A329220ABFBF}"/>
              </a:ext>
            </a:extLst>
          </p:cNvPr>
          <p:cNvSpPr txBox="1">
            <a:spLocks noGrp="1"/>
          </p:cNvSpPr>
          <p:nvPr>
            <p:ph type="title" idx="4294967295"/>
          </p:nvPr>
        </p:nvSpPr>
        <p:spPr>
          <a:xfrm>
            <a:off x="521222" y="5342963"/>
            <a:ext cx="509825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2">
                    <a:lumMod val="75000"/>
                  </a:schemeClr>
                </a:solidFill>
                <a:effectLst/>
                <a:uLnTx/>
                <a:uFillTx/>
                <a:latin typeface="+mn-lt"/>
                <a:ea typeface="+mn-ea"/>
                <a:cs typeface="+mn-cs"/>
                <a:hlinkClick r:id="rId6">
                  <a:extLst>
                    <a:ext uri="{A12FA001-AC4F-418D-AE19-62706E023703}">
                      <ahyp:hlinkClr xmlns:ahyp="http://schemas.microsoft.com/office/drawing/2018/hyperlinkcolor" val="tx"/>
                    </a:ext>
                  </a:extLst>
                </a:hlinkClick>
              </a:rPr>
              <a:t>OSEP Fast Facts: Personnel</a:t>
            </a:r>
            <a:r>
              <a:rPr kumimoji="0" lang="en-US" sz="2400" b="0" i="0" u="none" strike="noStrike" kern="1200" cap="none" spc="0" normalizeH="0" baseline="0" noProof="0" dirty="0">
                <a:ln>
                  <a:noFill/>
                </a:ln>
                <a:solidFill>
                  <a:schemeClr val="tx2">
                    <a:lumMod val="75000"/>
                  </a:schemeClr>
                </a:solidFill>
                <a:effectLst/>
                <a:uLnTx/>
                <a:uFillTx/>
                <a:latin typeface="+mn-lt"/>
                <a:ea typeface="+mn-ea"/>
                <a:cs typeface="+mn-cs"/>
              </a:rPr>
              <a:t> </a:t>
            </a:r>
            <a:r>
              <a:rPr kumimoji="0" lang="en-US" sz="1600" b="0" i="0" u="none" strike="noStrike" kern="1200" cap="none" spc="0" normalizeH="0" baseline="0" noProof="0" dirty="0">
                <a:ln>
                  <a:noFill/>
                </a:ln>
                <a:solidFill>
                  <a:schemeClr val="tx1"/>
                </a:solidFill>
                <a:effectLst/>
                <a:uLnTx/>
                <a:uFillTx/>
                <a:latin typeface="+mn-lt"/>
                <a:ea typeface="+mn-ea"/>
                <a:cs typeface="+mn-cs"/>
              </a:rPr>
              <a:t>(April 2021)</a:t>
            </a:r>
          </a:p>
        </p:txBody>
      </p:sp>
      <p:sp>
        <p:nvSpPr>
          <p:cNvPr id="11" name="Rectangle 10">
            <a:extLst>
              <a:ext uri="{FF2B5EF4-FFF2-40B4-BE49-F238E27FC236}">
                <a16:creationId xmlns:a16="http://schemas.microsoft.com/office/drawing/2014/main" id="{82476F9E-8AC2-486C-ABFE-9AC0A5D22D0D}"/>
              </a:ext>
              <a:ext uri="{C183D7F6-B498-43B3-948B-1728B52AA6E4}">
                <adec:decorative xmlns:adec="http://schemas.microsoft.com/office/drawing/2017/decorative" val="1"/>
              </a:ext>
            </a:extLst>
          </p:cNvPr>
          <p:cNvSpPr/>
          <p:nvPr/>
        </p:nvSpPr>
        <p:spPr>
          <a:xfrm>
            <a:off x="-18664" y="6172200"/>
            <a:ext cx="12210664"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5044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BD26B0-22D7-4916-8B39-421DE28CA136}"/>
              </a:ext>
              <a:ext uri="{C183D7F6-B498-43B3-948B-1728B52AA6E4}">
                <adec:decorative xmlns:adec="http://schemas.microsoft.com/office/drawing/2017/decorative" val="1"/>
              </a:ext>
            </a:extLst>
          </p:cNvPr>
          <p:cNvSpPr/>
          <p:nvPr/>
        </p:nvSpPr>
        <p:spPr>
          <a:xfrm>
            <a:off x="0" y="2014"/>
            <a:ext cx="12192000" cy="768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CA285-7E17-44BD-921A-B1042101E301}"/>
              </a:ext>
              <a:ext uri="{C183D7F6-B498-43B3-948B-1728B52AA6E4}">
                <adec:decorative xmlns:adec="http://schemas.microsoft.com/office/drawing/2017/decorative" val="0"/>
              </a:ext>
            </a:extLst>
          </p:cNvPr>
          <p:cNvSpPr>
            <a:spLocks noGrp="1"/>
          </p:cNvSpPr>
          <p:nvPr>
            <p:ph type="title"/>
          </p:nvPr>
        </p:nvSpPr>
        <p:spPr>
          <a:xfrm>
            <a:off x="5980862" y="-489762"/>
            <a:ext cx="5325551" cy="1069975"/>
          </a:xfrm>
        </p:spPr>
        <p:txBody>
          <a:bodyPr/>
          <a:lstStyle/>
          <a:p>
            <a:pPr algn="ctr"/>
            <a:r>
              <a:rPr lang="en-US" b="1" dirty="0"/>
              <a:t>OSEP-Funded Centers</a:t>
            </a:r>
          </a:p>
        </p:txBody>
      </p:sp>
      <p:pic>
        <p:nvPicPr>
          <p:cNvPr id="3" name="Picture 2" descr="CEEDAR Center">
            <a:extLst>
              <a:ext uri="{FF2B5EF4-FFF2-40B4-BE49-F238E27FC236}">
                <a16:creationId xmlns:a16="http://schemas.microsoft.com/office/drawing/2014/main" id="{08D78FA4-7D72-4C81-B213-7E010EEFE1F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5333" y="72779"/>
            <a:ext cx="5114155" cy="1536905"/>
          </a:xfrm>
          <a:prstGeom prst="rect">
            <a:avLst/>
          </a:prstGeom>
          <a:ln>
            <a:solidFill>
              <a:schemeClr val="tx2">
                <a:lumMod val="75000"/>
              </a:schemeClr>
            </a:solidFill>
          </a:ln>
        </p:spPr>
      </p:pic>
      <p:pic>
        <p:nvPicPr>
          <p:cNvPr id="5" name="Picture 4" descr="IRIS Center">
            <a:extLst>
              <a:ext uri="{FF2B5EF4-FFF2-40B4-BE49-F238E27FC236}">
                <a16:creationId xmlns:a16="http://schemas.microsoft.com/office/drawing/2014/main" id="{5C653FAC-B428-4575-B0CE-AEF2A82E0A9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583519" y="673644"/>
            <a:ext cx="5620379" cy="1695838"/>
          </a:xfrm>
          <a:prstGeom prst="rect">
            <a:avLst/>
          </a:prstGeom>
          <a:ln w="38100">
            <a:solidFill>
              <a:srgbClr val="9900CC"/>
            </a:solidFill>
          </a:ln>
        </p:spPr>
      </p:pic>
      <p:pic>
        <p:nvPicPr>
          <p:cNvPr id="4" name="Picture 3" descr="CIDDL Network + Connect + Support">
            <a:extLst>
              <a:ext uri="{FF2B5EF4-FFF2-40B4-BE49-F238E27FC236}">
                <a16:creationId xmlns:a16="http://schemas.microsoft.com/office/drawing/2014/main" id="{FB771D10-191B-4CEA-B0BF-8C942C03CB01}"/>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52545" y="1796545"/>
            <a:ext cx="6148103" cy="1536906"/>
          </a:xfrm>
          <a:prstGeom prst="rect">
            <a:avLst/>
          </a:prstGeom>
          <a:ln>
            <a:solidFill>
              <a:schemeClr val="accent3">
                <a:lumMod val="75000"/>
              </a:schemeClr>
            </a:solidFill>
          </a:ln>
        </p:spPr>
      </p:pic>
      <p:pic>
        <p:nvPicPr>
          <p:cNvPr id="8" name="Picture 7" descr="SISEP State Implementatoin and Scaling-Up of Evidence-based Practices">
            <a:extLst>
              <a:ext uri="{FF2B5EF4-FFF2-40B4-BE49-F238E27FC236}">
                <a16:creationId xmlns:a16="http://schemas.microsoft.com/office/drawing/2014/main" id="{04DC182E-D828-4D66-BEAD-AE0C932EEB44}"/>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1905000" y="3469413"/>
            <a:ext cx="5531309" cy="1493699"/>
          </a:xfrm>
          <a:prstGeom prst="rect">
            <a:avLst/>
          </a:prstGeom>
          <a:ln w="19050">
            <a:solidFill>
              <a:schemeClr val="accent3">
                <a:lumMod val="40000"/>
                <a:lumOff val="60000"/>
              </a:schemeClr>
            </a:solidFill>
          </a:ln>
        </p:spPr>
      </p:pic>
      <p:pic>
        <p:nvPicPr>
          <p:cNvPr id="19" name="Picture 18" descr="NTACT National Technical Assistance Center on Transistion">
            <a:extLst>
              <a:ext uri="{FF2B5EF4-FFF2-40B4-BE49-F238E27FC236}">
                <a16:creationId xmlns:a16="http://schemas.microsoft.com/office/drawing/2014/main" id="{35921AF7-CE3D-41D9-B943-39722D7D7E9A}"/>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7036633" y="2506034"/>
            <a:ext cx="4781455" cy="1381049"/>
          </a:xfrm>
          <a:prstGeom prst="rect">
            <a:avLst/>
          </a:prstGeom>
          <a:ln>
            <a:solidFill>
              <a:srgbClr val="7030A0"/>
            </a:solidFill>
          </a:ln>
        </p:spPr>
      </p:pic>
      <p:pic>
        <p:nvPicPr>
          <p:cNvPr id="18" name="Picture 17" descr="PROGRESS Center Promoting Progress for Students with Disabiltlies">
            <a:extLst>
              <a:ext uri="{FF2B5EF4-FFF2-40B4-BE49-F238E27FC236}">
                <a16:creationId xmlns:a16="http://schemas.microsoft.com/office/drawing/2014/main" id="{1DE663FB-A66E-4074-8A97-E00576402754}"/>
              </a:ext>
            </a:extLst>
          </p:cNvPr>
          <p:cNvPicPr>
            <a:picLocks noChangeAspect="1"/>
          </p:cNvPicPr>
          <p:nvPr/>
        </p:nvPicPr>
        <p:blipFill>
          <a:blip r:embed="rId8"/>
          <a:stretch>
            <a:fillRect/>
          </a:stretch>
        </p:blipFill>
        <p:spPr>
          <a:xfrm>
            <a:off x="145129" y="4792352"/>
            <a:ext cx="4690618" cy="1317324"/>
          </a:xfrm>
          <a:prstGeom prst="rect">
            <a:avLst/>
          </a:prstGeom>
          <a:ln w="19050">
            <a:solidFill>
              <a:schemeClr val="bg2">
                <a:lumMod val="90000"/>
              </a:schemeClr>
            </a:solidFill>
          </a:ln>
        </p:spPr>
      </p:pic>
      <p:sp>
        <p:nvSpPr>
          <p:cNvPr id="21" name="Oval 20">
            <a:extLst>
              <a:ext uri="{FF2B5EF4-FFF2-40B4-BE49-F238E27FC236}">
                <a16:creationId xmlns:a16="http://schemas.microsoft.com/office/drawing/2014/main" id="{759982B8-A41E-4DDD-9599-8472BA130E16}"/>
              </a:ext>
              <a:ext uri="{C183D7F6-B498-43B3-948B-1728B52AA6E4}">
                <adec:decorative xmlns:adec="http://schemas.microsoft.com/office/drawing/2017/decorative" val="0"/>
              </a:ext>
            </a:extLst>
          </p:cNvPr>
          <p:cNvSpPr/>
          <p:nvPr/>
        </p:nvSpPr>
        <p:spPr>
          <a:xfrm>
            <a:off x="7528946" y="3887083"/>
            <a:ext cx="4289142" cy="2360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dirty="0">
                <a:solidFill>
                  <a:schemeClr val="tx2">
                    <a:lumMod val="75000"/>
                  </a:schemeClr>
                </a:solidFill>
                <a:effectLst/>
                <a:latin typeface="Roboto Condensed" panose="02000000000000000000" pitchFamily="2" charset="0"/>
                <a:hlinkClick r:id="rId9">
                  <a:extLst>
                    <a:ext uri="{A12FA001-AC4F-418D-AE19-62706E023703}">
                      <ahyp:hlinkClr xmlns:ahyp="http://schemas.microsoft.com/office/drawing/2018/hyperlinkcolor" val="tx"/>
                    </a:ext>
                  </a:extLst>
                </a:hlinkClick>
              </a:rPr>
              <a:t>Find an</a:t>
            </a:r>
          </a:p>
          <a:p>
            <a:pPr algn="ctr"/>
            <a:r>
              <a:rPr lang="en-US" sz="3200" b="1" i="0" dirty="0">
                <a:solidFill>
                  <a:schemeClr val="tx2">
                    <a:lumMod val="75000"/>
                  </a:schemeClr>
                </a:solidFill>
                <a:effectLst/>
                <a:latin typeface="Roboto Condensed" panose="02000000000000000000" pitchFamily="2" charset="0"/>
                <a:hlinkClick r:id="rId9">
                  <a:extLst>
                    <a:ext uri="{A12FA001-AC4F-418D-AE19-62706E023703}">
                      <ahyp:hlinkClr xmlns:ahyp="http://schemas.microsoft.com/office/drawing/2018/hyperlinkcolor" val="tx"/>
                    </a:ext>
                  </a:extLst>
                </a:hlinkClick>
              </a:rPr>
              <a:t>OSEP Center</a:t>
            </a:r>
            <a:endParaRPr lang="en-US" sz="3200" b="1" i="0" dirty="0">
              <a:solidFill>
                <a:schemeClr val="tx2">
                  <a:lumMod val="75000"/>
                </a:schemeClr>
              </a:solidFill>
              <a:effectLst/>
              <a:latin typeface="Roboto Condensed" panose="02000000000000000000" pitchFamily="2" charset="0"/>
            </a:endParaRPr>
          </a:p>
        </p:txBody>
      </p:sp>
    </p:spTree>
    <p:extLst>
      <p:ext uri="{BB962C8B-B14F-4D97-AF65-F5344CB8AC3E}">
        <p14:creationId xmlns:p14="http://schemas.microsoft.com/office/powerpoint/2010/main" val="200812049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F0C5A8-5B58-47D0-B317-BFBDE0604D7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134098"/>
            <a:ext cx="12192000" cy="80155"/>
          </a:xfrm>
          <a:prstGeom prst="rect">
            <a:avLst/>
          </a:prstGeom>
        </p:spPr>
      </p:pic>
      <p:pic>
        <p:nvPicPr>
          <p:cNvPr id="20" name="Picture 19" descr="2022 OSEP Leadership and Project Directors' Conference, July 2022. The image shows six hands forming a circle, each is a different color (red, green, yellow, purple, orange, blue)  ">
            <a:extLst>
              <a:ext uri="{FF2B5EF4-FFF2-40B4-BE49-F238E27FC236}">
                <a16:creationId xmlns:a16="http://schemas.microsoft.com/office/drawing/2014/main" id="{BB688B10-8CDB-4047-803E-97FC8038A69F}"/>
              </a:ext>
            </a:extLst>
          </p:cNvPr>
          <p:cNvPicPr>
            <a:picLocks noChangeAspect="1"/>
          </p:cNvPicPr>
          <p:nvPr/>
        </p:nvPicPr>
        <p:blipFill>
          <a:blip r:embed="rId4"/>
          <a:stretch>
            <a:fillRect/>
          </a:stretch>
        </p:blipFill>
        <p:spPr>
          <a:xfrm>
            <a:off x="0" y="3710723"/>
            <a:ext cx="12191999" cy="2438400"/>
          </a:xfrm>
          <a:prstGeom prst="rect">
            <a:avLst/>
          </a:prstGeom>
          <a:ln w="19050">
            <a:solidFill>
              <a:schemeClr val="accent6">
                <a:lumMod val="50000"/>
              </a:schemeClr>
            </a:solidFill>
          </a:ln>
        </p:spPr>
      </p:pic>
      <p:pic>
        <p:nvPicPr>
          <p:cNvPr id="22" name="Picture 21">
            <a:extLst>
              <a:ext uri="{FF2B5EF4-FFF2-40B4-BE49-F238E27FC236}">
                <a16:creationId xmlns:a16="http://schemas.microsoft.com/office/drawing/2014/main" id="{92E7E5D7-A82C-4583-B90D-03FB5997181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12155"/>
            <a:ext cx="12192000" cy="3830993"/>
          </a:xfrm>
          <a:prstGeom prst="rect">
            <a:avLst/>
          </a:prstGeom>
          <a:ln w="38100">
            <a:solidFill>
              <a:schemeClr val="accent6">
                <a:lumMod val="50000"/>
              </a:schemeClr>
            </a:solidFill>
          </a:ln>
        </p:spPr>
      </p:pic>
      <p:sp>
        <p:nvSpPr>
          <p:cNvPr id="16" name="Rectangle 15">
            <a:extLst>
              <a:ext uri="{FF2B5EF4-FFF2-40B4-BE49-F238E27FC236}">
                <a16:creationId xmlns:a16="http://schemas.microsoft.com/office/drawing/2014/main" id="{772147A6-7E6E-47E5-8A6D-0DF43CD9C745}"/>
              </a:ext>
            </a:extLst>
          </p:cNvPr>
          <p:cNvSpPr/>
          <p:nvPr/>
        </p:nvSpPr>
        <p:spPr>
          <a:xfrm>
            <a:off x="4152900" y="3043402"/>
            <a:ext cx="3886200" cy="106284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hlinkClick r:id="rId6">
                  <a:extLst>
                    <a:ext uri="{A12FA001-AC4F-418D-AE19-62706E023703}">
                      <ahyp:hlinkClr xmlns:ahyp="http://schemas.microsoft.com/office/drawing/2018/hyperlinkcolor" val="tx"/>
                    </a:ext>
                  </a:extLst>
                </a:hlinkClick>
              </a:rPr>
              <a:t>REGISTER</a:t>
            </a:r>
            <a:endParaRPr lang="en-US" sz="3600" dirty="0">
              <a:solidFill>
                <a:schemeClr val="bg1"/>
              </a:solidFill>
            </a:endParaRPr>
          </a:p>
        </p:txBody>
      </p:sp>
      <p:sp>
        <p:nvSpPr>
          <p:cNvPr id="2" name="Title 1">
            <a:extLst>
              <a:ext uri="{FF2B5EF4-FFF2-40B4-BE49-F238E27FC236}">
                <a16:creationId xmlns:a16="http://schemas.microsoft.com/office/drawing/2014/main" id="{86276EC0-349D-43AB-B741-60C2FE52C49E}"/>
              </a:ext>
            </a:extLst>
          </p:cNvPr>
          <p:cNvSpPr>
            <a:spLocks noGrp="1"/>
          </p:cNvSpPr>
          <p:nvPr>
            <p:ph type="title"/>
          </p:nvPr>
        </p:nvSpPr>
        <p:spPr>
          <a:xfrm>
            <a:off x="6596764" y="155142"/>
            <a:ext cx="5610226" cy="672111"/>
          </a:xfrm>
        </p:spPr>
        <p:txBody>
          <a:bodyPr/>
          <a:lstStyle/>
          <a:p>
            <a:pPr algn="ctr"/>
            <a:r>
              <a:rPr lang="en-US" dirty="0"/>
              <a:t>OSEP Meetings</a:t>
            </a:r>
          </a:p>
        </p:txBody>
      </p:sp>
    </p:spTree>
    <p:extLst>
      <p:ext uri="{BB962C8B-B14F-4D97-AF65-F5344CB8AC3E}">
        <p14:creationId xmlns:p14="http://schemas.microsoft.com/office/powerpoint/2010/main" val="359352333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8504" y="-17416"/>
            <a:ext cx="10515600" cy="672111"/>
          </a:xfrm>
        </p:spPr>
        <p:txBody>
          <a:bodyPr/>
          <a:lstStyle/>
          <a:p>
            <a:r>
              <a:rPr lang="en-US" dirty="0"/>
              <a:t>2022 OSEP Internships</a:t>
            </a:r>
          </a:p>
        </p:txBody>
      </p:sp>
      <p:sp>
        <p:nvSpPr>
          <p:cNvPr id="9" name="Text Placeholder 8">
            <a:extLst>
              <a:ext uri="{FF2B5EF4-FFF2-40B4-BE49-F238E27FC236}">
                <a16:creationId xmlns:a16="http://schemas.microsoft.com/office/drawing/2014/main" id="{CAE6B083-F2CD-4111-810F-4B5AB91ACCC2}"/>
              </a:ext>
            </a:extLst>
          </p:cNvPr>
          <p:cNvSpPr>
            <a:spLocks noGrp="1"/>
          </p:cNvSpPr>
          <p:nvPr>
            <p:ph type="body" sz="quarter" idx="3"/>
          </p:nvPr>
        </p:nvSpPr>
        <p:spPr>
          <a:xfrm>
            <a:off x="1168246" y="1951592"/>
            <a:ext cx="5080146" cy="3411272"/>
          </a:xfrm>
          <a:ln>
            <a:solidFill>
              <a:schemeClr val="accent6">
                <a:lumMod val="50000"/>
              </a:schemeClr>
            </a:solidFill>
          </a:ln>
        </p:spPr>
        <p:txBody>
          <a:bodyPr>
            <a:noAutofit/>
          </a:bodyPr>
          <a:lstStyle/>
          <a:p>
            <a:pPr algn="r">
              <a:spcBef>
                <a:spcPts val="1200"/>
              </a:spcBef>
            </a:pPr>
            <a:r>
              <a:rPr lang="en-US" sz="3200" b="0" i="0" dirty="0">
                <a:solidFill>
                  <a:srgbClr val="000000"/>
                </a:solidFill>
                <a:effectLst/>
                <a:latin typeface="Roboto" panose="02000000000000000000" pitchFamily="2" charset="0"/>
              </a:rPr>
              <a:t>Hosted virtually </a:t>
            </a:r>
          </a:p>
          <a:p>
            <a:pPr algn="r">
              <a:spcBef>
                <a:spcPts val="1200"/>
              </a:spcBef>
            </a:pPr>
            <a:r>
              <a:rPr lang="en-US" sz="3200" b="0" dirty="0">
                <a:solidFill>
                  <a:srgbClr val="000000"/>
                </a:solidFill>
                <a:latin typeface="Roboto" panose="02000000000000000000" pitchFamily="2" charset="0"/>
              </a:rPr>
              <a:t>L</a:t>
            </a:r>
            <a:r>
              <a:rPr lang="en-US" sz="3200" b="0" i="0" dirty="0">
                <a:solidFill>
                  <a:srgbClr val="000000"/>
                </a:solidFill>
                <a:effectLst/>
                <a:latin typeface="Roboto" panose="02000000000000000000" pitchFamily="2" charset="0"/>
              </a:rPr>
              <a:t>ate May – July </a:t>
            </a:r>
          </a:p>
          <a:p>
            <a:pPr algn="r">
              <a:spcBef>
                <a:spcPts val="1200"/>
              </a:spcBef>
            </a:pPr>
            <a:r>
              <a:rPr lang="en-US" sz="3200" b="0" i="0" dirty="0">
                <a:solidFill>
                  <a:srgbClr val="000000"/>
                </a:solidFill>
                <a:effectLst/>
                <a:latin typeface="Roboto" panose="02000000000000000000" pitchFamily="2" charset="0"/>
              </a:rPr>
              <a:t>6-8 weeks </a:t>
            </a:r>
          </a:p>
          <a:p>
            <a:pPr algn="r">
              <a:spcBef>
                <a:spcPts val="1200"/>
              </a:spcBef>
            </a:pPr>
            <a:r>
              <a:rPr lang="en-US" sz="3200" i="0" u="sng" strike="noStrike" cap="all" dirty="0">
                <a:solidFill>
                  <a:schemeClr val="accent6">
                    <a:lumMod val="50000"/>
                  </a:schemeClr>
                </a:solidFill>
                <a:effectLst/>
                <a:uFill>
                  <a:solidFill>
                    <a:schemeClr val="accent6">
                      <a:lumMod val="50000"/>
                    </a:schemeClr>
                  </a:solidFill>
                </a:uFill>
                <a:latin typeface="Roboto" panose="02000000000000000000" pitchFamily="2" charset="0"/>
                <a:hlinkClick r:id="rId3">
                  <a:extLst>
                    <a:ext uri="{A12FA001-AC4F-418D-AE19-62706E023703}">
                      <ahyp:hlinkClr xmlns:ahyp="http://schemas.microsoft.com/office/drawing/2018/hyperlinkcolor" val="tx"/>
                    </a:ext>
                  </a:extLst>
                </a:hlinkClick>
              </a:rPr>
              <a:t>LEARN MORE</a:t>
            </a:r>
            <a:r>
              <a:rPr lang="en-US" sz="3200" i="0" u="sng" dirty="0">
                <a:solidFill>
                  <a:schemeClr val="accent6">
                    <a:lumMod val="50000"/>
                  </a:schemeClr>
                </a:solidFill>
                <a:effectLst/>
                <a:uFill>
                  <a:solidFill>
                    <a:schemeClr val="accent6">
                      <a:lumMod val="50000"/>
                    </a:schemeClr>
                  </a:solidFill>
                </a:uFill>
                <a:latin typeface="Roboto" panose="02000000000000000000" pitchFamily="2" charset="0"/>
                <a:hlinkClick r:id="rId3">
                  <a:extLst>
                    <a:ext uri="{A12FA001-AC4F-418D-AE19-62706E023703}">
                      <ahyp:hlinkClr xmlns:ahyp="http://schemas.microsoft.com/office/drawing/2018/hyperlinkcolor" val="tx"/>
                    </a:ext>
                  </a:extLst>
                </a:hlinkClick>
              </a:rPr>
              <a:t> </a:t>
            </a:r>
            <a:endParaRPr lang="en-US" sz="3200" u="sng" dirty="0">
              <a:solidFill>
                <a:schemeClr val="accent6">
                  <a:lumMod val="50000"/>
                </a:schemeClr>
              </a:solidFill>
              <a:uFill>
                <a:solidFill>
                  <a:schemeClr val="accent6">
                    <a:lumMod val="50000"/>
                  </a:schemeClr>
                </a:solidFill>
              </a:uFill>
            </a:endParaRPr>
          </a:p>
        </p:txBody>
      </p:sp>
      <p:pic>
        <p:nvPicPr>
          <p:cNvPr id="5" name="Picture 4">
            <a:extLst>
              <a:ext uri="{FF2B5EF4-FFF2-40B4-BE49-F238E27FC236}">
                <a16:creationId xmlns:a16="http://schemas.microsoft.com/office/drawing/2014/main" id="{3F0E9F9F-27AC-4A0D-8DC8-3F2FF05EC71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81845"/>
            <a:ext cx="12192000" cy="80155"/>
          </a:xfrm>
          <a:prstGeom prst="rect">
            <a:avLst/>
          </a:prstGeom>
        </p:spPr>
      </p:pic>
      <p:pic>
        <p:nvPicPr>
          <p:cNvPr id="7" name="Picture 6">
            <a:extLst>
              <a:ext uri="{FF2B5EF4-FFF2-40B4-BE49-F238E27FC236}">
                <a16:creationId xmlns:a16="http://schemas.microsoft.com/office/drawing/2014/main" id="{F5F0C5A8-5B58-47D0-B317-BFBDE0604D7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134098"/>
            <a:ext cx="12192000" cy="80155"/>
          </a:xfrm>
          <a:prstGeom prst="rect">
            <a:avLst/>
          </a:prstGeom>
        </p:spPr>
      </p:pic>
      <p:pic>
        <p:nvPicPr>
          <p:cNvPr id="12" name="Picture 11">
            <a:extLst>
              <a:ext uri="{FF2B5EF4-FFF2-40B4-BE49-F238E27FC236}">
                <a16:creationId xmlns:a16="http://schemas.microsoft.com/office/drawing/2014/main" id="{554AC0E1-79FE-4DF2-B30E-23750B39C8E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477000" y="1355457"/>
            <a:ext cx="5267317" cy="4003161"/>
          </a:xfrm>
          <a:prstGeom prst="rect">
            <a:avLst/>
          </a:prstGeom>
        </p:spPr>
      </p:pic>
    </p:spTree>
    <p:extLst>
      <p:ext uri="{BB962C8B-B14F-4D97-AF65-F5344CB8AC3E}">
        <p14:creationId xmlns:p14="http://schemas.microsoft.com/office/powerpoint/2010/main" val="142603749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616705E-7782-488D-9B9C-B56A7669BAE3}"/>
              </a:ext>
            </a:extLst>
          </p:cNvPr>
          <p:cNvSpPr>
            <a:spLocks noGrp="1"/>
          </p:cNvSpPr>
          <p:nvPr>
            <p:ph type="ctrTitle"/>
          </p:nvPr>
        </p:nvSpPr>
        <p:spPr>
          <a:xfrm>
            <a:off x="457200" y="1122363"/>
            <a:ext cx="11277600" cy="2078037"/>
          </a:xfrm>
        </p:spPr>
        <p:txBody>
          <a:bodyPr/>
          <a:lstStyle/>
          <a:p>
            <a:r>
              <a:rPr lang="en-US" b="1" dirty="0"/>
              <a:t>Updates from the Division Director</a:t>
            </a:r>
            <a:endParaRPr lang="en-US" dirty="0"/>
          </a:p>
        </p:txBody>
      </p:sp>
      <p:sp>
        <p:nvSpPr>
          <p:cNvPr id="4" name="Content Placeholder 3">
            <a:extLst>
              <a:ext uri="{FF2B5EF4-FFF2-40B4-BE49-F238E27FC236}">
                <a16:creationId xmlns:a16="http://schemas.microsoft.com/office/drawing/2014/main" id="{B907F1A8-F56B-4DAF-82AD-B087BADBF74E}"/>
              </a:ext>
            </a:extLst>
          </p:cNvPr>
          <p:cNvSpPr>
            <a:spLocks noGrp="1"/>
          </p:cNvSpPr>
          <p:nvPr>
            <p:ph type="subTitle" idx="1"/>
          </p:nvPr>
        </p:nvSpPr>
        <p:spPr>
          <a:xfrm>
            <a:off x="1447800" y="3214049"/>
            <a:ext cx="9906000" cy="1600200"/>
          </a:xfrm>
        </p:spPr>
        <p:txBody>
          <a:bodyPr>
            <a:normAutofit fontScale="25000" lnSpcReduction="20000"/>
          </a:bodyPr>
          <a:lstStyle/>
          <a:p>
            <a:pPr marL="0" algn="l" rtl="0" eaLnBrk="1" fontAlgn="t" latinLnBrk="0" hangingPunct="1">
              <a:spcBef>
                <a:spcPts val="0"/>
              </a:spcBef>
              <a:spcAft>
                <a:spcPts val="0"/>
              </a:spcAft>
            </a:pPr>
            <a:endParaRPr lang="en-US" sz="1800" b="1" dirty="0">
              <a:solidFill>
                <a:srgbClr val="FFFFFF"/>
              </a:solidFill>
              <a:latin typeface="Calibri" panose="020F0502020204030204" pitchFamily="34" charset="0"/>
            </a:endParaRPr>
          </a:p>
          <a:p>
            <a:r>
              <a:rPr lang="en-US" sz="14400" b="1" dirty="0">
                <a:solidFill>
                  <a:schemeClr val="accent6">
                    <a:lumMod val="50000"/>
                  </a:schemeClr>
                </a:solidFill>
              </a:rPr>
              <a:t>Larry Wexler</a:t>
            </a:r>
          </a:p>
          <a:p>
            <a:r>
              <a:rPr lang="en-US" sz="14400" dirty="0">
                <a:solidFill>
                  <a:schemeClr val="accent6">
                    <a:lumMod val="50000"/>
                  </a:schemeClr>
                </a:solidFill>
              </a:rPr>
              <a:t>Division of Research to Practice</a:t>
            </a:r>
          </a:p>
          <a:p>
            <a:pPr marL="0" algn="l" rtl="0" eaLnBrk="1" fontAlgn="t" latinLnBrk="0" hangingPunct="1">
              <a:spcBef>
                <a:spcPts val="0"/>
              </a:spcBef>
              <a:spcAft>
                <a:spcPts val="0"/>
              </a:spcAft>
            </a:pPr>
            <a:endParaRPr lang="en-US" sz="1800" b="1" i="0" u="none" strike="noStrike" kern="1200" dirty="0">
              <a:solidFill>
                <a:srgbClr val="FFFFFF"/>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338432096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7F284-5F0E-4E41-93D5-A1AB5F6F7CDA}"/>
              </a:ext>
            </a:extLst>
          </p:cNvPr>
          <p:cNvSpPr>
            <a:spLocks noGrp="1"/>
          </p:cNvSpPr>
          <p:nvPr>
            <p:ph type="ctrTitle"/>
          </p:nvPr>
        </p:nvSpPr>
        <p:spPr/>
        <p:txBody>
          <a:bodyPr/>
          <a:lstStyle/>
          <a:p>
            <a:r>
              <a:rPr lang="en-US" b="1" dirty="0"/>
              <a:t>Personnel Development Program</a:t>
            </a:r>
            <a:br>
              <a:rPr lang="en-US" b="1" dirty="0"/>
            </a:br>
            <a:r>
              <a:rPr lang="en-US" dirty="0"/>
              <a:t>Brief Updates &amp; Resources</a:t>
            </a:r>
          </a:p>
        </p:txBody>
      </p:sp>
      <p:sp>
        <p:nvSpPr>
          <p:cNvPr id="3" name="Subtitle 2">
            <a:extLst>
              <a:ext uri="{FF2B5EF4-FFF2-40B4-BE49-F238E27FC236}">
                <a16:creationId xmlns:a16="http://schemas.microsoft.com/office/drawing/2014/main" id="{8D11516F-7266-49C7-9A1E-49FC38114122}"/>
              </a:ext>
            </a:extLst>
          </p:cNvPr>
          <p:cNvSpPr>
            <a:spLocks noGrp="1"/>
          </p:cNvSpPr>
          <p:nvPr>
            <p:ph type="subTitle" idx="1"/>
          </p:nvPr>
        </p:nvSpPr>
        <p:spPr>
          <a:xfrm>
            <a:off x="1676400" y="3810000"/>
            <a:ext cx="9144000" cy="1600200"/>
          </a:xfrm>
        </p:spPr>
        <p:txBody>
          <a:bodyPr>
            <a:normAutofit/>
          </a:bodyPr>
          <a:lstStyle/>
          <a:p>
            <a:r>
              <a:rPr lang="en-US" sz="3600" b="1" dirty="0"/>
              <a:t>Sarah Allen &amp; Celia Rosenquist</a:t>
            </a:r>
          </a:p>
        </p:txBody>
      </p:sp>
    </p:spTree>
    <p:extLst>
      <p:ext uri="{BB962C8B-B14F-4D97-AF65-F5344CB8AC3E}">
        <p14:creationId xmlns:p14="http://schemas.microsoft.com/office/powerpoint/2010/main" val="23828236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itle"/>
          <p:cNvSpPr>
            <a:spLocks noGrp="1"/>
          </p:cNvSpPr>
          <p:nvPr>
            <p:ph type="title"/>
          </p:nvPr>
        </p:nvSpPr>
        <p:spPr>
          <a:xfrm>
            <a:off x="838200" y="1149096"/>
            <a:ext cx="10896600" cy="357823"/>
          </a:xfrm>
        </p:spPr>
        <p:txBody>
          <a:bodyPr anchor="t"/>
          <a:lstStyle/>
          <a:p>
            <a:pPr algn="ctr"/>
            <a:r>
              <a:rPr lang="en-US" b="1" dirty="0"/>
              <a:t>Questions </a:t>
            </a:r>
            <a:r>
              <a:rPr lang="en-US" b="1" dirty="0">
                <a:solidFill>
                  <a:srgbClr val="1C7B37"/>
                </a:solidFill>
              </a:rPr>
              <a:t>I</a:t>
            </a:r>
            <a:r>
              <a:rPr lang="en-US" b="1" dirty="0"/>
              <a:t> </a:t>
            </a:r>
            <a:r>
              <a:rPr lang="en-US" b="1" dirty="0">
                <a:solidFill>
                  <a:srgbClr val="81C14A"/>
                </a:solidFill>
              </a:rPr>
              <a:t>Comments I </a:t>
            </a:r>
            <a:r>
              <a:rPr lang="en-US" b="1" dirty="0">
                <a:solidFill>
                  <a:srgbClr val="3F8173"/>
                </a:solidFill>
              </a:rPr>
              <a:t>Other Ideas</a:t>
            </a:r>
          </a:p>
        </p:txBody>
      </p:sp>
      <p:pic>
        <p:nvPicPr>
          <p:cNvPr id="2" name="Picture 1">
            <a:extLst>
              <a:ext uri="{FF2B5EF4-FFF2-40B4-BE49-F238E27FC236}">
                <a16:creationId xmlns:a16="http://schemas.microsoft.com/office/drawing/2014/main" id="{C47921FA-5439-46F7-B5BB-BDE58339F6A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1689" y="1851343"/>
            <a:ext cx="11444561" cy="3635057"/>
          </a:xfrm>
          <a:prstGeom prst="rect">
            <a:avLst/>
          </a:prstGeom>
        </p:spPr>
      </p:pic>
      <p:pic>
        <p:nvPicPr>
          <p:cNvPr id="4" name="Picture 3">
            <a:extLst>
              <a:ext uri="{FF2B5EF4-FFF2-40B4-BE49-F238E27FC236}">
                <a16:creationId xmlns:a16="http://schemas.microsoft.com/office/drawing/2014/main" id="{C6BFC824-3303-41A9-B1CB-9FC9F31C63E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09600"/>
            <a:ext cx="12192000" cy="109728"/>
          </a:xfrm>
          <a:prstGeom prst="rect">
            <a:avLst/>
          </a:prstGeom>
        </p:spPr>
      </p:pic>
      <p:pic>
        <p:nvPicPr>
          <p:cNvPr id="5" name="Picture 4">
            <a:extLst>
              <a:ext uri="{FF2B5EF4-FFF2-40B4-BE49-F238E27FC236}">
                <a16:creationId xmlns:a16="http://schemas.microsoft.com/office/drawing/2014/main" id="{70A7AB84-A239-4229-B3B6-A702B644732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150864"/>
            <a:ext cx="12192000" cy="97536"/>
          </a:xfrm>
          <a:prstGeom prst="rect">
            <a:avLst/>
          </a:prstGeom>
        </p:spPr>
      </p:pic>
    </p:spTree>
    <p:extLst>
      <p:ext uri="{BB962C8B-B14F-4D97-AF65-F5344CB8AC3E}">
        <p14:creationId xmlns:p14="http://schemas.microsoft.com/office/powerpoint/2010/main" val="296726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F0510-CCC3-4435-AD8B-830BCA8AAE7B}"/>
              </a:ext>
            </a:extLst>
          </p:cNvPr>
          <p:cNvSpPr>
            <a:spLocks noGrp="1"/>
          </p:cNvSpPr>
          <p:nvPr>
            <p:ph type="title"/>
          </p:nvPr>
        </p:nvSpPr>
        <p:spPr/>
        <p:txBody>
          <a:bodyPr/>
          <a:lstStyle/>
          <a:p>
            <a:r>
              <a:rPr lang="en-US" sz="4000" dirty="0">
                <a:sym typeface="Arial"/>
              </a:rPr>
              <a:t>Discussion Question</a:t>
            </a:r>
            <a:endParaRPr lang="en-US" sz="3200" dirty="0"/>
          </a:p>
        </p:txBody>
      </p:sp>
      <p:sp>
        <p:nvSpPr>
          <p:cNvPr id="3" name="Content Placeholder 2">
            <a:extLst>
              <a:ext uri="{FF2B5EF4-FFF2-40B4-BE49-F238E27FC236}">
                <a16:creationId xmlns:a16="http://schemas.microsoft.com/office/drawing/2014/main" id="{F706A503-713F-4D51-8DE5-52F2F84026B8}"/>
              </a:ext>
            </a:extLst>
          </p:cNvPr>
          <p:cNvSpPr>
            <a:spLocks noGrp="1"/>
          </p:cNvSpPr>
          <p:nvPr>
            <p:ph idx="4294967295"/>
          </p:nvPr>
        </p:nvSpPr>
        <p:spPr>
          <a:xfrm>
            <a:off x="304800" y="1104900"/>
            <a:ext cx="11582400" cy="4648200"/>
          </a:xfrm>
        </p:spPr>
        <p:txBody>
          <a:bodyPr>
            <a:normAutofit/>
          </a:bodyPr>
          <a:lstStyle/>
          <a:p>
            <a:pPr marL="0" indent="0">
              <a:buNone/>
            </a:pPr>
            <a:r>
              <a:rPr lang="en-US" dirty="0">
                <a:sym typeface="Arial"/>
              </a:rPr>
              <a:t>During the pandemic, what changes have you made in your educator or leadership preparation programs? </a:t>
            </a:r>
          </a:p>
          <a:p>
            <a:r>
              <a:rPr lang="en-US" dirty="0">
                <a:sym typeface="Arial"/>
              </a:rPr>
              <a:t> What innovations or adjustments did you make? </a:t>
            </a:r>
          </a:p>
          <a:p>
            <a:r>
              <a:rPr lang="en-US" dirty="0">
                <a:sym typeface="Arial"/>
              </a:rPr>
              <a:t> What will be continued? </a:t>
            </a:r>
          </a:p>
          <a:p>
            <a:r>
              <a:rPr lang="en-US" dirty="0">
                <a:sym typeface="Arial"/>
              </a:rPr>
              <a:t> What is needed still? </a:t>
            </a:r>
          </a:p>
          <a:p>
            <a:pPr marL="0" indent="0">
              <a:buNone/>
            </a:pPr>
            <a:endParaRPr lang="en-US" dirty="0">
              <a:sym typeface="Arial"/>
            </a:endParaRPr>
          </a:p>
        </p:txBody>
      </p:sp>
    </p:spTree>
    <p:extLst>
      <p:ext uri="{BB962C8B-B14F-4D97-AF65-F5344CB8AC3E}">
        <p14:creationId xmlns:p14="http://schemas.microsoft.com/office/powerpoint/2010/main" val="213078342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06A503-713F-4D51-8DE5-52F2F84026B8}"/>
              </a:ext>
            </a:extLst>
          </p:cNvPr>
          <p:cNvSpPr>
            <a:spLocks noGrp="1"/>
          </p:cNvSpPr>
          <p:nvPr>
            <p:ph idx="4294967295"/>
          </p:nvPr>
        </p:nvSpPr>
        <p:spPr>
          <a:xfrm>
            <a:off x="304800" y="1104900"/>
            <a:ext cx="11582400" cy="4648200"/>
          </a:xfrm>
        </p:spPr>
        <p:txBody>
          <a:bodyPr>
            <a:normAutofit/>
          </a:bodyPr>
          <a:lstStyle/>
          <a:p>
            <a:pPr marL="0" marR="0" lvl="0" indent="0" algn="l" defTabSz="914400" rtl="0" eaLnBrk="1" fontAlgn="auto" latinLnBrk="0" hangingPunct="1">
              <a:lnSpc>
                <a:spcPct val="100000"/>
              </a:lnSpc>
              <a:spcBef>
                <a:spcPts val="2400"/>
              </a:spcBef>
              <a:spcAft>
                <a:spcPts val="0"/>
              </a:spcAft>
              <a:buClr>
                <a:srgbClr val="6EC940"/>
              </a:buClr>
              <a:buSzTx/>
              <a:buFont typeface="Wingdings 3" panose="05040102010807070707" pitchFamily="18" charset="2"/>
              <a:buNone/>
              <a:tabLst/>
              <a:defRPr/>
            </a:pPr>
            <a:r>
              <a:rPr kumimoji="0" lang="en-US" sz="2800" b="0" i="0" u="none" strike="noStrike" kern="1200" cap="none" spc="0" normalizeH="0" baseline="0" noProof="0" dirty="0">
                <a:ln>
                  <a:noFill/>
                </a:ln>
                <a:solidFill>
                  <a:srgbClr val="345065"/>
                </a:solidFill>
                <a:effectLst/>
                <a:uLnTx/>
                <a:uFillTx/>
                <a:latin typeface="Century Gothic" panose="020B0502020202020204" pitchFamily="34" charset="0"/>
                <a:ea typeface="+mn-ea"/>
                <a:cs typeface="+mn-cs"/>
                <a:sym typeface="Arial"/>
              </a:rPr>
              <a:t>To address personnel shortages, what changes have you made  in your educator or leadership preparation programs? </a:t>
            </a:r>
          </a:p>
          <a:p>
            <a:pPr marL="342900" marR="0" lvl="0" indent="-342900" algn="l" defTabSz="914400" rtl="0" eaLnBrk="1" fontAlgn="auto" latinLnBrk="0" hangingPunct="1">
              <a:lnSpc>
                <a:spcPct val="100000"/>
              </a:lnSpc>
              <a:spcBef>
                <a:spcPts val="2400"/>
              </a:spcBef>
              <a:spcAft>
                <a:spcPts val="0"/>
              </a:spcAft>
              <a:buClr>
                <a:srgbClr val="6EC940"/>
              </a:buClr>
              <a:buSzTx/>
              <a:buFont typeface="Wingdings 3" panose="05040102010807070707" pitchFamily="18" charset="2"/>
              <a:buChar char=""/>
              <a:tabLst/>
              <a:defRPr/>
            </a:pPr>
            <a:r>
              <a:rPr kumimoji="0" lang="en-US" sz="2800" b="0" i="0" u="none" strike="noStrike" kern="1200" cap="none" spc="0" normalizeH="0" baseline="0" noProof="0" dirty="0">
                <a:ln>
                  <a:noFill/>
                </a:ln>
                <a:solidFill>
                  <a:srgbClr val="345065"/>
                </a:solidFill>
                <a:effectLst/>
                <a:uLnTx/>
                <a:uFillTx/>
                <a:latin typeface="Century Gothic" panose="020B0502020202020204" pitchFamily="34" charset="0"/>
                <a:ea typeface="+mn-ea"/>
                <a:cs typeface="+mn-cs"/>
                <a:sym typeface="Arial"/>
              </a:rPr>
              <a:t> What innovations or adjustments did you or will you make? </a:t>
            </a:r>
          </a:p>
          <a:p>
            <a:pPr marL="342900" marR="0" lvl="0" indent="-342900" algn="l" defTabSz="914400" rtl="0" eaLnBrk="1" fontAlgn="auto" latinLnBrk="0" hangingPunct="1">
              <a:lnSpc>
                <a:spcPct val="100000"/>
              </a:lnSpc>
              <a:spcBef>
                <a:spcPts val="2400"/>
              </a:spcBef>
              <a:spcAft>
                <a:spcPts val="0"/>
              </a:spcAft>
              <a:buClr>
                <a:srgbClr val="6EC940"/>
              </a:buClr>
              <a:buSzTx/>
              <a:buFont typeface="Wingdings 3" panose="05040102010807070707" pitchFamily="18" charset="2"/>
              <a:buChar char=""/>
              <a:tabLst/>
              <a:defRPr/>
            </a:pPr>
            <a:r>
              <a:rPr kumimoji="0" lang="en-US" sz="2800" b="0" i="0" u="none" strike="noStrike" kern="1200" cap="none" spc="0" normalizeH="0" baseline="0" noProof="0" dirty="0">
                <a:ln>
                  <a:noFill/>
                </a:ln>
                <a:solidFill>
                  <a:srgbClr val="345065"/>
                </a:solidFill>
                <a:effectLst/>
                <a:uLnTx/>
                <a:uFillTx/>
                <a:latin typeface="Century Gothic" panose="020B0502020202020204" pitchFamily="34" charset="0"/>
                <a:ea typeface="+mn-ea"/>
                <a:cs typeface="+mn-cs"/>
                <a:sym typeface="Arial"/>
              </a:rPr>
              <a:t> What is needed still? </a:t>
            </a:r>
          </a:p>
          <a:p>
            <a:pPr marL="0" marR="0" lvl="0" indent="0" algn="l" defTabSz="914400" rtl="0" eaLnBrk="1" fontAlgn="auto" latinLnBrk="0" hangingPunct="1">
              <a:lnSpc>
                <a:spcPct val="100000"/>
              </a:lnSpc>
              <a:spcBef>
                <a:spcPts val="2400"/>
              </a:spcBef>
              <a:spcAft>
                <a:spcPts val="0"/>
              </a:spcAft>
              <a:buClr>
                <a:srgbClr val="6EC940"/>
              </a:buClr>
              <a:buSzTx/>
              <a:buFont typeface="Wingdings 3" panose="05040102010807070707" pitchFamily="18" charset="2"/>
              <a:buNone/>
              <a:tabLst/>
              <a:defRPr/>
            </a:pPr>
            <a:endParaRPr kumimoji="0" lang="en-US" sz="2800" b="0" i="0" u="none" strike="noStrike" kern="1200" cap="none" spc="0" normalizeH="0" baseline="0" noProof="0" dirty="0">
              <a:ln>
                <a:noFill/>
              </a:ln>
              <a:solidFill>
                <a:srgbClr val="345065"/>
              </a:solidFill>
              <a:effectLst/>
              <a:uLnTx/>
              <a:uFillTx/>
              <a:latin typeface="Century Gothic" panose="020B0502020202020204" pitchFamily="34" charset="0"/>
              <a:ea typeface="+mn-ea"/>
              <a:cs typeface="+mn-cs"/>
              <a:sym typeface="Arial"/>
            </a:endParaRPr>
          </a:p>
        </p:txBody>
      </p:sp>
      <p:sp>
        <p:nvSpPr>
          <p:cNvPr id="4" name="Title 3">
            <a:extLst>
              <a:ext uri="{FF2B5EF4-FFF2-40B4-BE49-F238E27FC236}">
                <a16:creationId xmlns:a16="http://schemas.microsoft.com/office/drawing/2014/main" id="{54D92C0B-4600-4313-8B1D-0596A1E6744A}"/>
              </a:ext>
            </a:extLst>
          </p:cNvPr>
          <p:cNvSpPr>
            <a:spLocks noGrp="1"/>
          </p:cNvSpPr>
          <p:nvPr>
            <p:ph type="title"/>
          </p:nvPr>
        </p:nvSpPr>
        <p:spPr/>
        <p:txBody>
          <a:bodyPr/>
          <a:lstStyle/>
          <a:p>
            <a:r>
              <a:rPr lang="en-US" dirty="0"/>
              <a:t>Discussion Question</a:t>
            </a:r>
          </a:p>
        </p:txBody>
      </p:sp>
    </p:spTree>
    <p:extLst>
      <p:ext uri="{BB962C8B-B14F-4D97-AF65-F5344CB8AC3E}">
        <p14:creationId xmlns:p14="http://schemas.microsoft.com/office/powerpoint/2010/main" val="150763188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0AA1-4900-4991-84C9-2DE8237B1DFA}"/>
              </a:ext>
            </a:extLst>
          </p:cNvPr>
          <p:cNvSpPr>
            <a:spLocks noGrp="1"/>
          </p:cNvSpPr>
          <p:nvPr>
            <p:ph type="title" idx="4294967295"/>
          </p:nvPr>
        </p:nvSpPr>
        <p:spPr/>
        <p:txBody>
          <a:bodyPr/>
          <a:lstStyle/>
          <a:p>
            <a:r>
              <a:rPr lang="en-US" dirty="0">
                <a:solidFill>
                  <a:schemeClr val="tx2"/>
                </a:solidFill>
              </a:rPr>
              <a:t>No title</a:t>
            </a:r>
          </a:p>
        </p:txBody>
      </p:sp>
    </p:spTree>
    <p:extLst>
      <p:ext uri="{BB962C8B-B14F-4D97-AF65-F5344CB8AC3E}">
        <p14:creationId xmlns:p14="http://schemas.microsoft.com/office/powerpoint/2010/main" val="31127685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2F31-D212-4A87-872F-2678923A4F9D}"/>
              </a:ext>
            </a:extLst>
          </p:cNvPr>
          <p:cNvSpPr>
            <a:spLocks noGrp="1"/>
          </p:cNvSpPr>
          <p:nvPr>
            <p:ph type="ctrTitle"/>
          </p:nvPr>
        </p:nvSpPr>
        <p:spPr>
          <a:xfrm>
            <a:off x="1066800" y="838200"/>
            <a:ext cx="10058400" cy="1199949"/>
          </a:xfrm>
        </p:spPr>
        <p:txBody>
          <a:bodyPr/>
          <a:lstStyle/>
          <a:p>
            <a:r>
              <a:rPr lang="en-US" b="1" dirty="0"/>
              <a:t>Personnel Development Program</a:t>
            </a:r>
            <a:br>
              <a:rPr lang="en-US" b="1" dirty="0"/>
            </a:br>
            <a:r>
              <a:rPr lang="en-US" sz="3600" b="1" dirty="0"/>
              <a:t>Brief Updates &amp; Resources</a:t>
            </a:r>
            <a:endParaRPr lang="en-US" sz="2400" b="1" dirty="0">
              <a:solidFill>
                <a:srgbClr val="00B050"/>
              </a:solidFill>
            </a:endParaRPr>
          </a:p>
        </p:txBody>
      </p:sp>
      <p:sp>
        <p:nvSpPr>
          <p:cNvPr id="5" name="Subtitle 4">
            <a:extLst>
              <a:ext uri="{FF2B5EF4-FFF2-40B4-BE49-F238E27FC236}">
                <a16:creationId xmlns:a16="http://schemas.microsoft.com/office/drawing/2014/main" id="{0FCF206C-47AC-4782-858F-4BEA357A8505}"/>
              </a:ext>
            </a:extLst>
          </p:cNvPr>
          <p:cNvSpPr>
            <a:spLocks noGrp="1"/>
          </p:cNvSpPr>
          <p:nvPr>
            <p:ph type="subTitle" idx="1"/>
          </p:nvPr>
        </p:nvSpPr>
        <p:spPr>
          <a:xfrm>
            <a:off x="304800" y="2438400"/>
            <a:ext cx="7162800" cy="3710960"/>
          </a:xfrm>
        </p:spPr>
        <p:txBody>
          <a:bodyPr>
            <a:noAutofit/>
          </a:bodyPr>
          <a:lstStyle/>
          <a:p>
            <a:pPr marL="342900" indent="-342900" algn="l">
              <a:buFont typeface="Wingdings" panose="05000000000000000000" pitchFamily="2" charset="2"/>
              <a:buChar char="Ø"/>
            </a:pPr>
            <a:r>
              <a:rPr lang="en-US" sz="2200" b="1" dirty="0">
                <a:solidFill>
                  <a:schemeClr val="tx2">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Help address State identified needs for qualified personnel </a:t>
            </a:r>
            <a:r>
              <a:rPr lang="en-US" sz="2100" dirty="0">
                <a:solidFill>
                  <a:schemeClr val="tx2">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r>
              <a:rPr lang="en-US" sz="2000" dirty="0">
                <a:solidFill>
                  <a:schemeClr val="tx2">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in special education, early intervention, related services, and regular education- to work with children with disabilities; and </a:t>
            </a:r>
          </a:p>
          <a:p>
            <a:pPr marL="342900" indent="-342900" algn="l">
              <a:buFont typeface="Wingdings" panose="05000000000000000000" pitchFamily="2" charset="2"/>
              <a:buChar char="Ø"/>
            </a:pPr>
            <a:r>
              <a:rPr lang="en-US" sz="2200" b="1" dirty="0">
                <a:solidFill>
                  <a:schemeClr val="tx2">
                    <a:lumMod val="50000"/>
                  </a:schemeClr>
                </a:solidFill>
                <a:latin typeface="Century Gothic" panose="020B0502020202020204" pitchFamily="34" charset="0"/>
                <a:cs typeface="Times New Roman" panose="02020603050405020304" pitchFamily="18" charset="0"/>
              </a:rPr>
              <a:t>Ensure that those personnel have the necessary skills and knowledge</a:t>
            </a:r>
            <a:r>
              <a:rPr lang="en-US" sz="2200" dirty="0">
                <a:solidFill>
                  <a:schemeClr val="tx2">
                    <a:lumMod val="50000"/>
                  </a:schemeClr>
                </a:solidFill>
                <a:latin typeface="Century Gothic" panose="020B0502020202020204" pitchFamily="34" charset="0"/>
                <a:cs typeface="Times New Roman" panose="02020603050405020304" pitchFamily="18" charset="0"/>
              </a:rPr>
              <a:t>, </a:t>
            </a:r>
            <a:r>
              <a:rPr lang="en-US" sz="2000" dirty="0">
                <a:solidFill>
                  <a:schemeClr val="tx2">
                    <a:lumMod val="50000"/>
                  </a:schemeClr>
                </a:solidFill>
                <a:latin typeface="Century Gothic" panose="020B0502020202020204" pitchFamily="34" charset="0"/>
                <a:cs typeface="Times New Roman" panose="02020603050405020304" pitchFamily="18" charset="0"/>
              </a:rPr>
              <a:t>derived from practices that have been determined through scientifically-based research and experience, </a:t>
            </a:r>
            <a:r>
              <a:rPr lang="en-US" sz="2200" b="1" dirty="0">
                <a:solidFill>
                  <a:schemeClr val="tx2">
                    <a:lumMod val="50000"/>
                  </a:schemeClr>
                </a:solidFill>
                <a:latin typeface="Century Gothic" panose="020B0502020202020204" pitchFamily="34" charset="0"/>
                <a:cs typeface="Times New Roman" panose="02020603050405020304" pitchFamily="18" charset="0"/>
              </a:rPr>
              <a:t>to be successful in serving those children</a:t>
            </a:r>
            <a:r>
              <a:rPr lang="en-US" sz="2200" b="1" dirty="0">
                <a:latin typeface="Century Gothic" panose="020B0502020202020204" pitchFamily="34" charset="0"/>
                <a:cs typeface="Times New Roman" panose="02020603050405020304" pitchFamily="18" charset="0"/>
              </a:rPr>
              <a:t> </a:t>
            </a:r>
            <a:endParaRPr lang="en-US" sz="2200" b="1" dirty="0">
              <a:latin typeface="Century Gothic" panose="020B0502020202020204" pitchFamily="34" charset="0"/>
            </a:endParaRPr>
          </a:p>
        </p:txBody>
      </p:sp>
      <p:sp>
        <p:nvSpPr>
          <p:cNvPr id="6" name="Subtitle 4">
            <a:extLst>
              <a:ext uri="{FF2B5EF4-FFF2-40B4-BE49-F238E27FC236}">
                <a16:creationId xmlns:a16="http://schemas.microsoft.com/office/drawing/2014/main" id="{9EC843E1-A78D-43C1-B57F-965B0FDF30C3}"/>
              </a:ext>
            </a:extLst>
          </p:cNvPr>
          <p:cNvSpPr txBox="1">
            <a:spLocks/>
          </p:cNvSpPr>
          <p:nvPr/>
        </p:nvSpPr>
        <p:spPr bwMode="gray">
          <a:xfrm>
            <a:off x="7772400" y="2358571"/>
            <a:ext cx="3810000" cy="3429000"/>
          </a:xfrm>
          <a:prstGeom prst="rect">
            <a:avLst/>
          </a:prstGeom>
          <a:effectLst/>
        </p:spPr>
        <p:txBody>
          <a:bodyPr vert="horz" lIns="91440" tIns="45720" rIns="91440" bIns="45720" rtlCol="0">
            <a:normAutofit/>
          </a:bodyPr>
          <a:lstStyle>
            <a:lvl1pPr marL="0" indent="0" algn="ctr" defTabSz="914400" rtl="0" eaLnBrk="1" latinLnBrk="0" hangingPunct="1">
              <a:lnSpc>
                <a:spcPct val="100000"/>
              </a:lnSpc>
              <a:spcBef>
                <a:spcPts val="2400"/>
              </a:spcBef>
              <a:buClr>
                <a:srgbClr val="6EC940"/>
              </a:buClr>
              <a:buFont typeface="Wingdings 3" panose="05040102010807070707" pitchFamily="18" charset="2"/>
              <a:buNone/>
              <a:defRPr sz="2800" kern="1200" cap="small" baseline="0">
                <a:solidFill>
                  <a:srgbClr val="2CA34E"/>
                </a:solidFill>
                <a:latin typeface="Century Gothic" panose="020B0502020202020204" pitchFamily="34" charset="0"/>
                <a:ea typeface="+mn-ea"/>
                <a:cs typeface="+mn-cs"/>
              </a:defRPr>
            </a:lvl1pPr>
            <a:lvl2pPr marL="457200" indent="0" algn="ctr" defTabSz="914400" rtl="0" eaLnBrk="1" latinLnBrk="0" hangingPunct="1">
              <a:lnSpc>
                <a:spcPct val="100000"/>
              </a:lnSpc>
              <a:spcBef>
                <a:spcPts val="1200"/>
              </a:spcBef>
              <a:buClr>
                <a:srgbClr val="6EC940"/>
              </a:buClr>
              <a:buFont typeface="Arial" panose="020B0604020202020204" pitchFamily="34" charset="0"/>
              <a:buNone/>
              <a:defRPr sz="2000" kern="1200">
                <a:solidFill>
                  <a:srgbClr val="345065"/>
                </a:solidFill>
                <a:latin typeface="Century Gothic" panose="020B0502020202020204" pitchFamily="34" charset="0"/>
                <a:ea typeface="+mn-ea"/>
                <a:cs typeface="+mn-cs"/>
              </a:defRPr>
            </a:lvl2pPr>
            <a:lvl3pPr marL="914400" indent="0" algn="ctr" defTabSz="914400" rtl="0" eaLnBrk="1" latinLnBrk="0" hangingPunct="1">
              <a:lnSpc>
                <a:spcPct val="100000"/>
              </a:lnSpc>
              <a:spcBef>
                <a:spcPts val="600"/>
              </a:spcBef>
              <a:buClr>
                <a:srgbClr val="6EC940"/>
              </a:buClr>
              <a:buFont typeface="Arial" panose="020B0604020202020204" pitchFamily="34" charset="0"/>
              <a:buNone/>
              <a:defRPr sz="1800" kern="1200">
                <a:solidFill>
                  <a:srgbClr val="345065"/>
                </a:solidFill>
                <a:latin typeface="Century Gothic" panose="020B0502020202020204" pitchFamily="34" charset="0"/>
                <a:ea typeface="+mn-ea"/>
                <a:cs typeface="+mn-cs"/>
              </a:defRPr>
            </a:lvl3pPr>
            <a:lvl4pPr marL="1371600" indent="0" algn="ctr" defTabSz="914400" rtl="0" eaLnBrk="1" latinLnBrk="0" hangingPunct="1">
              <a:lnSpc>
                <a:spcPct val="100000"/>
              </a:lnSpc>
              <a:spcBef>
                <a:spcPts val="600"/>
              </a:spcBef>
              <a:buClr>
                <a:srgbClr val="6EC940"/>
              </a:buClr>
              <a:buFont typeface="Arial" panose="020B0604020202020204" pitchFamily="34" charset="0"/>
              <a:buNone/>
              <a:defRPr sz="1600" kern="1200">
                <a:solidFill>
                  <a:srgbClr val="345065"/>
                </a:solidFill>
                <a:latin typeface="Century Gothic" panose="020B0502020202020204" pitchFamily="34" charset="0"/>
                <a:ea typeface="+mn-ea"/>
                <a:cs typeface="+mn-cs"/>
              </a:defRPr>
            </a:lvl4pPr>
            <a:lvl5pPr marL="1828800" indent="0" algn="ctr" defTabSz="914400" rtl="0" eaLnBrk="1" latinLnBrk="0" hangingPunct="1">
              <a:lnSpc>
                <a:spcPct val="100000"/>
              </a:lnSpc>
              <a:spcBef>
                <a:spcPts val="600"/>
              </a:spcBef>
              <a:buClr>
                <a:srgbClr val="6EC940"/>
              </a:buClr>
              <a:buFont typeface="Arial" panose="020B0604020202020204" pitchFamily="34" charset="0"/>
              <a:buNone/>
              <a:defRPr sz="1600" kern="1200">
                <a:solidFill>
                  <a:srgbClr val="345065"/>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300" b="1" dirty="0"/>
              <a:t>Current PDP Investments</a:t>
            </a:r>
          </a:p>
          <a:p>
            <a:pPr marL="457200" indent="-457200" algn="l">
              <a:buFont typeface="Arial" panose="020B0604020202020204" pitchFamily="34" charset="0"/>
              <a:buChar char="•"/>
            </a:pPr>
            <a:r>
              <a:rPr lang="en-US" sz="3300" b="1" dirty="0"/>
              <a:t>Planned PDP Investments</a:t>
            </a:r>
          </a:p>
          <a:p>
            <a:pPr marL="457200" indent="-457200" algn="l">
              <a:buFont typeface="Arial" panose="020B0604020202020204" pitchFamily="34" charset="0"/>
              <a:buChar char="•"/>
            </a:pPr>
            <a:r>
              <a:rPr lang="en-US" sz="3300" b="1" dirty="0"/>
              <a:t>Useful Resources</a:t>
            </a:r>
            <a:endParaRPr lang="en-US" dirty="0"/>
          </a:p>
        </p:txBody>
      </p:sp>
    </p:spTree>
    <p:extLst>
      <p:ext uri="{BB962C8B-B14F-4D97-AF65-F5344CB8AC3E}">
        <p14:creationId xmlns:p14="http://schemas.microsoft.com/office/powerpoint/2010/main" val="5169681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4196B-6733-4856-8EBE-025554E36846}"/>
              </a:ext>
            </a:extLst>
          </p:cNvPr>
          <p:cNvSpPr>
            <a:spLocks noGrp="1"/>
          </p:cNvSpPr>
          <p:nvPr>
            <p:ph type="title" idx="4294967295"/>
          </p:nvPr>
        </p:nvSpPr>
        <p:spPr>
          <a:xfrm>
            <a:off x="466165" y="2294014"/>
            <a:ext cx="10944225" cy="672111"/>
          </a:xfrm>
        </p:spPr>
        <p:txBody>
          <a:bodyPr/>
          <a:lstStyle/>
          <a:p>
            <a:r>
              <a:rPr lang="en-US" dirty="0"/>
              <a:t>Secretary’s Supplemental Priorities </a:t>
            </a:r>
          </a:p>
        </p:txBody>
      </p:sp>
      <p:sp>
        <p:nvSpPr>
          <p:cNvPr id="2" name="Rectangle 1">
            <a:extLst>
              <a:ext uri="{FF2B5EF4-FFF2-40B4-BE49-F238E27FC236}">
                <a16:creationId xmlns:a16="http://schemas.microsoft.com/office/drawing/2014/main" id="{F8A84ED3-79C4-4A3B-9CBA-DB41E930BD0D}"/>
              </a:ext>
            </a:extLst>
          </p:cNvPr>
          <p:cNvSpPr/>
          <p:nvPr/>
        </p:nvSpPr>
        <p:spPr>
          <a:xfrm>
            <a:off x="517070" y="1834139"/>
            <a:ext cx="11195050" cy="1480654"/>
          </a:xfrm>
          <a:prstGeom prst="rect">
            <a:avLst/>
          </a:prstGeom>
          <a:solidFill>
            <a:srgbClr val="6F97B5"/>
          </a:solidFill>
        </p:spPr>
        <p:style>
          <a:lnRef idx="1">
            <a:schemeClr val="accent1"/>
          </a:lnRef>
          <a:fillRef idx="3">
            <a:schemeClr val="accent1"/>
          </a:fillRef>
          <a:effectRef idx="2">
            <a:schemeClr val="accent1"/>
          </a:effectRef>
          <a:fontRef idx="minor">
            <a:schemeClr val="lt1"/>
          </a:fontRef>
        </p:style>
        <p:txBody>
          <a:bodyPr rtlCol="0" anchor="ctr"/>
          <a:lstStyle/>
          <a:p>
            <a:pPr marL="347663">
              <a:spcBef>
                <a:spcPts val="600"/>
              </a:spcBef>
              <a:spcAft>
                <a:spcPts val="600"/>
              </a:spcAft>
            </a:pPr>
            <a:r>
              <a:rPr lang="en-US" sz="2800" dirty="0">
                <a:solidFill>
                  <a:schemeClr val="tx2">
                    <a:lumMod val="50000"/>
                  </a:schemeClr>
                </a:solidFill>
                <a:latin typeface="Century Gothic" panose="020B0502020202020204" pitchFamily="34" charset="0"/>
              </a:rPr>
              <a:t>Priority 3 – Ensuring a Diverse Education Workforce and Professional Growth To Strengthen Student Learning  </a:t>
            </a:r>
          </a:p>
        </p:txBody>
      </p:sp>
      <p:sp>
        <p:nvSpPr>
          <p:cNvPr id="4" name="TextBox 3">
            <a:extLst>
              <a:ext uri="{FF2B5EF4-FFF2-40B4-BE49-F238E27FC236}">
                <a16:creationId xmlns:a16="http://schemas.microsoft.com/office/drawing/2014/main" id="{4DC38BAE-0EFD-4823-A2BC-B9214B628017}"/>
              </a:ext>
            </a:extLst>
          </p:cNvPr>
          <p:cNvSpPr txBox="1"/>
          <p:nvPr/>
        </p:nvSpPr>
        <p:spPr>
          <a:xfrm>
            <a:off x="511259" y="3420017"/>
            <a:ext cx="11195050" cy="1615827"/>
          </a:xfrm>
          <a:prstGeom prst="rect">
            <a:avLst/>
          </a:prstGeom>
          <a:solidFill>
            <a:srgbClr val="8BC5D5"/>
          </a:solidFill>
          <a:ln>
            <a:solidFill>
              <a:schemeClr val="bg1"/>
            </a:solidFill>
          </a:ln>
        </p:spPr>
        <p:txBody>
          <a:bodyPr wrap="square" rtlCol="0">
            <a:spAutoFit/>
          </a:bodyPr>
          <a:lstStyle/>
          <a:p>
            <a:pPr algn="ctr"/>
            <a:endParaRPr lang="en-US" sz="1600" b="1" dirty="0">
              <a:solidFill>
                <a:schemeClr val="bg1"/>
              </a:solidFill>
              <a:latin typeface="Century Gothic" panose="020B0502020202020204" pitchFamily="34" charset="0"/>
            </a:endParaRPr>
          </a:p>
          <a:p>
            <a:pPr marL="401638" indent="-65088">
              <a:spcBef>
                <a:spcPts val="600"/>
              </a:spcBef>
              <a:spcAft>
                <a:spcPts val="600"/>
              </a:spcAft>
            </a:pPr>
            <a:r>
              <a:rPr lang="en-US" sz="2800" dirty="0">
                <a:solidFill>
                  <a:schemeClr val="tx2">
                    <a:lumMod val="50000"/>
                  </a:schemeClr>
                </a:solidFill>
                <a:latin typeface="Century Gothic" panose="020B0502020202020204" pitchFamily="34" charset="0"/>
              </a:rPr>
              <a:t>Priority 6 – Strengthening Cross-Agency Coordination and Community Engagement to Advance Systemic Change</a:t>
            </a:r>
          </a:p>
          <a:p>
            <a:pPr algn="ctr">
              <a:spcBef>
                <a:spcPts val="600"/>
              </a:spcBef>
              <a:spcAft>
                <a:spcPts val="600"/>
              </a:spcAft>
            </a:pPr>
            <a:endParaRPr lang="en-US" sz="1200" dirty="0">
              <a:latin typeface="Century Gothic" panose="020B0502020202020204" pitchFamily="34" charset="0"/>
            </a:endParaRPr>
          </a:p>
        </p:txBody>
      </p:sp>
      <p:sp>
        <p:nvSpPr>
          <p:cNvPr id="6" name="Rectangle 5">
            <a:extLst>
              <a:ext uri="{FF2B5EF4-FFF2-40B4-BE49-F238E27FC236}">
                <a16:creationId xmlns:a16="http://schemas.microsoft.com/office/drawing/2014/main" id="{CE9B4BBE-A92B-41D7-98D9-6E174A99C3FD}"/>
              </a:ext>
              <a:ext uri="{C183D7F6-B498-43B3-948B-1728B52AA6E4}">
                <adec:decorative xmlns:adec="http://schemas.microsoft.com/office/drawing/2017/decorative" val="1"/>
              </a:ext>
            </a:extLst>
          </p:cNvPr>
          <p:cNvSpPr/>
          <p:nvPr/>
        </p:nvSpPr>
        <p:spPr>
          <a:xfrm>
            <a:off x="-1" y="6172200"/>
            <a:ext cx="12192000" cy="6721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Box 4">
            <a:extLst>
              <a:ext uri="{FF2B5EF4-FFF2-40B4-BE49-F238E27FC236}">
                <a16:creationId xmlns:a16="http://schemas.microsoft.com/office/drawing/2014/main" id="{495120C0-BF9D-4D9E-BE20-1A268F294F58}"/>
              </a:ext>
            </a:extLst>
          </p:cNvPr>
          <p:cNvSpPr txBox="1"/>
          <p:nvPr/>
        </p:nvSpPr>
        <p:spPr>
          <a:xfrm>
            <a:off x="527850" y="5141068"/>
            <a:ext cx="11195050" cy="523220"/>
          </a:xfrm>
          <a:prstGeom prst="rect">
            <a:avLst/>
          </a:prstGeom>
          <a:solidFill>
            <a:srgbClr val="D7E4BD"/>
          </a:solidFill>
        </p:spPr>
        <p:txBody>
          <a:bodyPr wrap="square" rtlCol="0">
            <a:spAutoFit/>
          </a:bodyPr>
          <a:lstStyle/>
          <a:p>
            <a:pPr marL="465138" indent="-128588">
              <a:spcBef>
                <a:spcPts val="600"/>
              </a:spcBef>
              <a:spcAft>
                <a:spcPts val="600"/>
              </a:spcAft>
            </a:pPr>
            <a:r>
              <a:rPr lang="en-US" sz="2800" dirty="0">
                <a:solidFill>
                  <a:schemeClr val="tx2">
                    <a:lumMod val="50000"/>
                  </a:schemeClr>
                </a:solidFill>
                <a:latin typeface="Century Gothic" panose="020B0502020202020204" pitchFamily="34" charset="0"/>
              </a:rPr>
              <a:t>Priorities 1, 2, 4 &amp; 5 –</a:t>
            </a:r>
          </a:p>
        </p:txBody>
      </p:sp>
      <p:sp>
        <p:nvSpPr>
          <p:cNvPr id="9" name="TextBox 8">
            <a:extLst>
              <a:ext uri="{FF2B5EF4-FFF2-40B4-BE49-F238E27FC236}">
                <a16:creationId xmlns:a16="http://schemas.microsoft.com/office/drawing/2014/main" id="{DCE3040C-703F-4E79-A495-45F71F9BE538}"/>
              </a:ext>
            </a:extLst>
          </p:cNvPr>
          <p:cNvSpPr txBox="1"/>
          <p:nvPr/>
        </p:nvSpPr>
        <p:spPr>
          <a:xfrm>
            <a:off x="478971" y="5892702"/>
            <a:ext cx="11271249" cy="707886"/>
          </a:xfrm>
          <a:prstGeom prst="rect">
            <a:avLst/>
          </a:prstGeom>
          <a:noFill/>
        </p:spPr>
        <p:txBody>
          <a:bodyPr wrap="square">
            <a:spAutoFit/>
          </a:bodyPr>
          <a:lstStyle/>
          <a:p>
            <a:pPr algn="ctr"/>
            <a:r>
              <a:rPr lang="en-US" sz="2000" b="1" dirty="0">
                <a:solidFill>
                  <a:schemeClr val="tx2">
                    <a:lumMod val="75000"/>
                  </a:schemeClr>
                </a:solidFill>
                <a:latin typeface="Arial Nova" panose="020B0504020202020204" pitchFamily="34" charset="0"/>
                <a:hlinkClick r:id="rId3">
                  <a:extLst>
                    <a:ext uri="{A12FA001-AC4F-418D-AE19-62706E023703}">
                      <ahyp:hlinkClr xmlns:ahyp="http://schemas.microsoft.com/office/drawing/2018/hyperlinkcolor" val="tx"/>
                    </a:ext>
                  </a:extLst>
                </a:hlinkClick>
              </a:rPr>
              <a:t>Final Priorities and Definitions- Secretary’s Supplemental Priorities </a:t>
            </a:r>
          </a:p>
          <a:p>
            <a:pPr algn="ctr"/>
            <a:r>
              <a:rPr lang="en-US" sz="2000" b="1" dirty="0">
                <a:solidFill>
                  <a:schemeClr val="tx2">
                    <a:lumMod val="75000"/>
                  </a:schemeClr>
                </a:solidFill>
                <a:latin typeface="Arial Nova" panose="020B0504020202020204" pitchFamily="34" charset="0"/>
                <a:hlinkClick r:id="rId3">
                  <a:extLst>
                    <a:ext uri="{A12FA001-AC4F-418D-AE19-62706E023703}">
                      <ahyp:hlinkClr xmlns:ahyp="http://schemas.microsoft.com/office/drawing/2018/hyperlinkcolor" val="tx"/>
                    </a:ext>
                  </a:extLst>
                </a:hlinkClick>
              </a:rPr>
              <a:t>and Definitions for Discretionary Grants Programs</a:t>
            </a:r>
            <a:endParaRPr lang="en-US" sz="2000" b="1" dirty="0">
              <a:solidFill>
                <a:schemeClr val="tx2">
                  <a:lumMod val="75000"/>
                </a:schemeClr>
              </a:solidFill>
              <a:latin typeface="Arial Nova" panose="020B0504020202020204" pitchFamily="34" charset="0"/>
            </a:endParaRPr>
          </a:p>
        </p:txBody>
      </p:sp>
      <p:sp>
        <p:nvSpPr>
          <p:cNvPr id="20" name="Rectangle 19">
            <a:extLst>
              <a:ext uri="{FF2B5EF4-FFF2-40B4-BE49-F238E27FC236}">
                <a16:creationId xmlns:a16="http://schemas.microsoft.com/office/drawing/2014/main" id="{47A5E25D-C3BD-4D0A-80B3-DC38C636D453}"/>
              </a:ext>
              <a:ext uri="{C183D7F6-B498-43B3-948B-1728B52AA6E4}">
                <adec:decorative xmlns:adec="http://schemas.microsoft.com/office/drawing/2017/decorative" val="1"/>
              </a:ext>
            </a:extLst>
          </p:cNvPr>
          <p:cNvSpPr/>
          <p:nvPr/>
        </p:nvSpPr>
        <p:spPr>
          <a:xfrm>
            <a:off x="-1" y="-4119"/>
            <a:ext cx="12192000" cy="1615827"/>
          </a:xfrm>
          <a:prstGeom prst="rect">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entury Gothic" panose="020B0502020202020204" pitchFamily="34" charset="0"/>
              </a:rPr>
              <a:t>SECTRETARY’S SUPPLEMENTAL PRIORITIES</a:t>
            </a:r>
          </a:p>
        </p:txBody>
      </p:sp>
    </p:spTree>
    <p:extLst>
      <p:ext uri="{BB962C8B-B14F-4D97-AF65-F5344CB8AC3E}">
        <p14:creationId xmlns:p14="http://schemas.microsoft.com/office/powerpoint/2010/main" val="101779622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E8406B-AA56-45BA-94A6-6F14E6A19A13}"/>
              </a:ext>
              <a:ext uri="{C183D7F6-B498-43B3-948B-1728B52AA6E4}">
                <adec:decorative xmlns:adec="http://schemas.microsoft.com/office/drawing/2017/decorative" val="1"/>
              </a:ext>
            </a:extLst>
          </p:cNvPr>
          <p:cNvSpPr/>
          <p:nvPr/>
        </p:nvSpPr>
        <p:spPr>
          <a:xfrm>
            <a:off x="0" y="6172200"/>
            <a:ext cx="12192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43A8560-CA54-4F30-B434-CA128968FB06}"/>
              </a:ext>
            </a:extLst>
          </p:cNvPr>
          <p:cNvSpPr>
            <a:spLocks noGrp="1"/>
          </p:cNvSpPr>
          <p:nvPr>
            <p:ph type="title" idx="4294967295"/>
          </p:nvPr>
        </p:nvSpPr>
        <p:spPr>
          <a:xfrm>
            <a:off x="152399" y="-7749"/>
            <a:ext cx="12039601" cy="741981"/>
          </a:xfrm>
        </p:spPr>
        <p:txBody>
          <a:bodyPr/>
          <a:lstStyle/>
          <a:p>
            <a:r>
              <a:rPr lang="en-US" sz="3600" b="1" dirty="0"/>
              <a:t>STRATEGIC INVESTMENTS Across the Career Span</a:t>
            </a:r>
          </a:p>
        </p:txBody>
      </p:sp>
      <p:pic>
        <p:nvPicPr>
          <p:cNvPr id="11" name="Picture 10" descr="Six arrows spiraling down with the following labels: interest in the field, personnel preparation, hiring, mentoring / induction, ongoing professional development, leadership opportunities.  ">
            <a:extLst>
              <a:ext uri="{FF2B5EF4-FFF2-40B4-BE49-F238E27FC236}">
                <a16:creationId xmlns:a16="http://schemas.microsoft.com/office/drawing/2014/main" id="{3EEA5E90-2812-4C27-AD31-5C808E639A0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438400" y="1490498"/>
            <a:ext cx="8260131" cy="5367502"/>
          </a:xfrm>
          <a:prstGeom prst="rect">
            <a:avLst/>
          </a:prstGeom>
        </p:spPr>
      </p:pic>
      <p:sp>
        <p:nvSpPr>
          <p:cNvPr id="14" name="Rectangle 13">
            <a:extLst>
              <a:ext uri="{FF2B5EF4-FFF2-40B4-BE49-F238E27FC236}">
                <a16:creationId xmlns:a16="http://schemas.microsoft.com/office/drawing/2014/main" id="{C80C4C9C-6C8C-4B93-B4D1-B6AB7DF726A4}"/>
              </a:ext>
              <a:ext uri="{C183D7F6-B498-43B3-948B-1728B52AA6E4}">
                <adec:decorative xmlns:adec="http://schemas.microsoft.com/office/drawing/2017/decorative" val="1"/>
              </a:ext>
            </a:extLst>
          </p:cNvPr>
          <p:cNvSpPr/>
          <p:nvPr/>
        </p:nvSpPr>
        <p:spPr>
          <a:xfrm>
            <a:off x="0" y="0"/>
            <a:ext cx="12192000" cy="1490498"/>
          </a:xfrm>
          <a:prstGeom prst="rect">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entury Gothic" panose="020B0502020202020204" pitchFamily="34" charset="0"/>
              </a:rPr>
              <a:t>STRATEGIC INVESTMENTS</a:t>
            </a:r>
          </a:p>
          <a:p>
            <a:pPr algn="ctr"/>
            <a:r>
              <a:rPr lang="en-US" sz="4000" dirty="0">
                <a:latin typeface="Century Gothic" panose="020B0502020202020204" pitchFamily="34" charset="0"/>
              </a:rPr>
              <a:t>Across the Career Span</a:t>
            </a:r>
          </a:p>
        </p:txBody>
      </p:sp>
    </p:spTree>
    <p:extLst>
      <p:ext uri="{BB962C8B-B14F-4D97-AF65-F5344CB8AC3E}">
        <p14:creationId xmlns:p14="http://schemas.microsoft.com/office/powerpoint/2010/main" val="17133560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6DC7E3-9FAD-49DE-86FE-906884318BBD}"/>
              </a:ext>
            </a:extLst>
          </p:cNvPr>
          <p:cNvSpPr>
            <a:spLocks noGrp="1"/>
          </p:cNvSpPr>
          <p:nvPr>
            <p:ph type="title" idx="4294967295"/>
          </p:nvPr>
        </p:nvSpPr>
        <p:spPr/>
        <p:txBody>
          <a:bodyPr/>
          <a:lstStyle/>
          <a:p>
            <a:r>
              <a:rPr lang="en-US" dirty="0"/>
              <a:t>CURRENT</a:t>
            </a:r>
            <a:r>
              <a:rPr lang="en-US" baseline="0" dirty="0"/>
              <a:t> PROGRAM INVESTMENTS</a:t>
            </a:r>
            <a:endParaRPr lang="en-US" dirty="0"/>
          </a:p>
        </p:txBody>
      </p:sp>
      <p:sp>
        <p:nvSpPr>
          <p:cNvPr id="4" name="Rectangle 3" descr="A large rectangle divided into four boxes and one box in the middle labeled &quot;PDP.&quot;  The four boxes are labeled as follows, &quot;personnel preparation, program development, national centers, and other contributions&quot; to represent the four types of investments made under the Personnel Development Program. ">
            <a:extLst>
              <a:ext uri="{FF2B5EF4-FFF2-40B4-BE49-F238E27FC236}">
                <a16:creationId xmlns:a16="http://schemas.microsoft.com/office/drawing/2014/main" id="{F8D9C1D6-1B4E-4F9D-A50F-24B6C7CF585C}"/>
              </a:ext>
            </a:extLst>
          </p:cNvPr>
          <p:cNvSpPr/>
          <p:nvPr/>
        </p:nvSpPr>
        <p:spPr>
          <a:xfrm>
            <a:off x="0" y="0"/>
            <a:ext cx="12192000" cy="711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46A634-046A-407F-9F8C-8BED0466655F}"/>
              </a:ext>
            </a:extLst>
          </p:cNvPr>
          <p:cNvSpPr/>
          <p:nvPr/>
        </p:nvSpPr>
        <p:spPr>
          <a:xfrm>
            <a:off x="0" y="8030"/>
            <a:ext cx="12224479" cy="1910442"/>
          </a:xfrm>
          <a:prstGeom prst="rect">
            <a:avLst/>
          </a:prstGeom>
          <a:solidFill>
            <a:srgbClr val="34506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latin typeface="Century Gothic" panose="020B0502020202020204" pitchFamily="34" charset="0"/>
              </a:rPr>
              <a:t>CURRENT PROGRAM INVESTMENTS </a:t>
            </a:r>
          </a:p>
        </p:txBody>
      </p:sp>
      <p:sp>
        <p:nvSpPr>
          <p:cNvPr id="3" name="TextBox 2">
            <a:extLst>
              <a:ext uri="{FF2B5EF4-FFF2-40B4-BE49-F238E27FC236}">
                <a16:creationId xmlns:a16="http://schemas.microsoft.com/office/drawing/2014/main" id="{05268648-FFFD-40C8-B149-111D7C7A7B5D}"/>
              </a:ext>
            </a:extLst>
          </p:cNvPr>
          <p:cNvSpPr txBox="1"/>
          <p:nvPr/>
        </p:nvSpPr>
        <p:spPr>
          <a:xfrm>
            <a:off x="355519" y="2630643"/>
            <a:ext cx="1343526" cy="3631763"/>
          </a:xfrm>
          <a:prstGeom prst="rect">
            <a:avLst/>
          </a:prstGeom>
          <a:noFill/>
        </p:spPr>
        <p:txBody>
          <a:bodyPr wrap="square" rtlCol="0">
            <a:spAutoFit/>
          </a:bodyPr>
          <a:lstStyle/>
          <a:p>
            <a:pPr marL="112713" indent="-112713">
              <a:buFont typeface="Arial" panose="020B0604020202020204" pitchFamily="34" charset="0"/>
              <a:buChar char="•"/>
            </a:pPr>
            <a:r>
              <a:rPr lang="en-US" sz="2400" dirty="0"/>
              <a:t>325K</a:t>
            </a:r>
          </a:p>
          <a:p>
            <a:pPr marL="112713" indent="-112713">
              <a:buFont typeface="Arial" panose="020B0604020202020204" pitchFamily="34" charset="0"/>
              <a:buChar char="•"/>
            </a:pPr>
            <a:endParaRPr lang="en-US" sz="800" dirty="0"/>
          </a:p>
          <a:p>
            <a:pPr marL="112713" indent="-112713">
              <a:buFont typeface="Arial" panose="020B0604020202020204" pitchFamily="34" charset="0"/>
              <a:buChar char="•"/>
            </a:pPr>
            <a:r>
              <a:rPr lang="en-US" sz="2400" dirty="0"/>
              <a:t>325D</a:t>
            </a:r>
          </a:p>
          <a:p>
            <a:pPr marL="112713" indent="-112713">
              <a:buFont typeface="Arial" panose="020B0604020202020204" pitchFamily="34" charset="0"/>
              <a:buChar char="•"/>
            </a:pPr>
            <a:endParaRPr lang="en-US" sz="800" dirty="0"/>
          </a:p>
          <a:p>
            <a:pPr marL="112713" indent="-112713">
              <a:buFont typeface="Arial" panose="020B0604020202020204" pitchFamily="34" charset="0"/>
              <a:buChar char="•"/>
            </a:pPr>
            <a:r>
              <a:rPr lang="en-US" sz="2400" dirty="0"/>
              <a:t>325H</a:t>
            </a:r>
          </a:p>
          <a:p>
            <a:pPr marL="112713" indent="-112713">
              <a:buFont typeface="Arial" panose="020B0604020202020204" pitchFamily="34" charset="0"/>
              <a:buChar char="•"/>
            </a:pPr>
            <a:endParaRPr lang="en-US" dirty="0"/>
          </a:p>
          <a:p>
            <a:pPr marL="112713" indent="-112713">
              <a:buFont typeface="Arial" panose="020B0604020202020204" pitchFamily="34" charset="0"/>
              <a:buChar char="•"/>
            </a:pPr>
            <a:endParaRPr lang="en-US" dirty="0"/>
          </a:p>
          <a:p>
            <a:pPr marL="112713" indent="-112713">
              <a:buFont typeface="Arial" panose="020B0604020202020204" pitchFamily="34" charset="0"/>
              <a:buChar char="•"/>
            </a:pPr>
            <a:endParaRPr lang="en-US" dirty="0"/>
          </a:p>
          <a:p>
            <a:pPr marL="112713" indent="-112713">
              <a:buFont typeface="Arial" panose="020B0604020202020204" pitchFamily="34" charset="0"/>
              <a:buChar char="•"/>
            </a:pPr>
            <a:r>
              <a:rPr lang="en-US" sz="2400" dirty="0"/>
              <a:t>CEEDAR</a:t>
            </a:r>
          </a:p>
          <a:p>
            <a:pPr marL="112713" indent="-112713">
              <a:buFont typeface="Arial" panose="020B0604020202020204" pitchFamily="34" charset="0"/>
              <a:buChar char="•"/>
            </a:pPr>
            <a:endParaRPr lang="en-US" sz="800" dirty="0"/>
          </a:p>
          <a:p>
            <a:pPr marL="112713" indent="-112713">
              <a:buFont typeface="Arial" panose="020B0604020202020204" pitchFamily="34" charset="0"/>
              <a:buChar char="•"/>
            </a:pPr>
            <a:r>
              <a:rPr lang="en-US" sz="2400" dirty="0"/>
              <a:t>ECPC</a:t>
            </a:r>
          </a:p>
          <a:p>
            <a:pPr marL="112713" indent="-112713">
              <a:buFont typeface="Arial" panose="020B0604020202020204" pitchFamily="34" charset="0"/>
              <a:buChar char="•"/>
            </a:pPr>
            <a:endParaRPr lang="en-US" sz="800" dirty="0"/>
          </a:p>
          <a:p>
            <a:pPr marL="112713" indent="-112713">
              <a:buFont typeface="Arial" panose="020B0604020202020204" pitchFamily="34" charset="0"/>
              <a:buChar char="•"/>
            </a:pPr>
            <a:r>
              <a:rPr lang="en-US" sz="2400" dirty="0"/>
              <a:t>IRIS </a:t>
            </a:r>
          </a:p>
        </p:txBody>
      </p:sp>
      <p:sp>
        <p:nvSpPr>
          <p:cNvPr id="5" name="Rectangle 4">
            <a:extLst>
              <a:ext uri="{FF2B5EF4-FFF2-40B4-BE49-F238E27FC236}">
                <a16:creationId xmlns:a16="http://schemas.microsoft.com/office/drawing/2014/main" id="{815F85C7-31AD-4232-8F09-DAFCBA9A6F67}"/>
              </a:ext>
              <a:ext uri="{C183D7F6-B498-43B3-948B-1728B52AA6E4}">
                <adec:decorative xmlns:adec="http://schemas.microsoft.com/office/drawing/2017/decorative" val="1"/>
              </a:ext>
            </a:extLst>
          </p:cNvPr>
          <p:cNvSpPr/>
          <p:nvPr/>
        </p:nvSpPr>
        <p:spPr>
          <a:xfrm>
            <a:off x="0" y="6138333"/>
            <a:ext cx="12192000" cy="711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E32F69-BF18-41D7-8F82-6E5A0BBFD5CA}"/>
              </a:ext>
            </a:extLst>
          </p:cNvPr>
          <p:cNvSpPr txBox="1"/>
          <p:nvPr/>
        </p:nvSpPr>
        <p:spPr>
          <a:xfrm>
            <a:off x="10492954" y="2630643"/>
            <a:ext cx="1625600" cy="4062651"/>
          </a:xfrm>
          <a:prstGeom prst="rect">
            <a:avLst/>
          </a:prstGeom>
          <a:noFill/>
        </p:spPr>
        <p:txBody>
          <a:bodyPr wrap="square" rtlCol="0">
            <a:spAutoFit/>
          </a:bodyPr>
          <a:lstStyle/>
          <a:p>
            <a:pPr marL="112713" indent="-112713">
              <a:buFont typeface="Arial" panose="020B0604020202020204" pitchFamily="34" charset="0"/>
              <a:buChar char="•"/>
            </a:pPr>
            <a:r>
              <a:rPr lang="en-US" sz="2400" dirty="0"/>
              <a:t>325L</a:t>
            </a:r>
          </a:p>
          <a:p>
            <a:pPr marL="112713" indent="-112713">
              <a:buFont typeface="Arial" panose="020B0604020202020204" pitchFamily="34" charset="0"/>
              <a:buChar char="•"/>
            </a:pPr>
            <a:endParaRPr lang="en-US" sz="800" dirty="0"/>
          </a:p>
          <a:p>
            <a:pPr marL="112713" indent="-112713">
              <a:buFont typeface="Arial" panose="020B0604020202020204" pitchFamily="34" charset="0"/>
              <a:buChar char="•"/>
            </a:pPr>
            <a:r>
              <a:rPr lang="en-US" sz="2400" dirty="0"/>
              <a:t>325N</a:t>
            </a:r>
          </a:p>
          <a:p>
            <a:pPr marL="112713" indent="-112713">
              <a:buFont typeface="Arial" panose="020B0604020202020204" pitchFamily="34" charset="0"/>
              <a:buChar char="•"/>
            </a:pPr>
            <a:endParaRPr lang="en-US" sz="800" dirty="0"/>
          </a:p>
          <a:p>
            <a:pPr marL="112713" indent="-112713">
              <a:buFont typeface="Arial" panose="020B0604020202020204" pitchFamily="34" charset="0"/>
              <a:buChar char="•"/>
            </a:pPr>
            <a:r>
              <a:rPr lang="en-US" sz="2400" dirty="0"/>
              <a:t>325P</a:t>
            </a:r>
          </a:p>
          <a:p>
            <a:pPr marL="112713" indent="-112713">
              <a:buFont typeface="Arial" panose="020B0604020202020204" pitchFamily="34" charset="0"/>
              <a:buChar char="•"/>
            </a:pPr>
            <a:endParaRPr lang="en-US" dirty="0"/>
          </a:p>
          <a:p>
            <a:pPr marL="112713" indent="-112713">
              <a:buFont typeface="Arial" panose="020B0604020202020204" pitchFamily="34" charset="0"/>
              <a:buChar char="•"/>
            </a:pPr>
            <a:endParaRPr lang="en-US" dirty="0"/>
          </a:p>
          <a:p>
            <a:pPr marL="112713" indent="-112713">
              <a:buFont typeface="Arial" panose="020B0604020202020204" pitchFamily="34" charset="0"/>
              <a:buChar char="•"/>
            </a:pPr>
            <a:r>
              <a:rPr lang="en-US" sz="2400" dirty="0"/>
              <a:t>Deaf/Blind</a:t>
            </a:r>
          </a:p>
          <a:p>
            <a:pPr marL="112713" indent="-112713">
              <a:buFont typeface="Arial" panose="020B0604020202020204" pitchFamily="34" charset="0"/>
              <a:buChar char="•"/>
            </a:pPr>
            <a:endParaRPr lang="en-US" sz="800" dirty="0"/>
          </a:p>
          <a:p>
            <a:pPr marL="112713" indent="-112713">
              <a:buFont typeface="Arial" panose="020B0604020202020204" pitchFamily="34" charset="0"/>
              <a:buChar char="•"/>
            </a:pPr>
            <a:r>
              <a:rPr lang="en-US" sz="2400" dirty="0"/>
              <a:t>PDPDCS</a:t>
            </a:r>
          </a:p>
          <a:p>
            <a:pPr marL="112713" indent="-112713">
              <a:buFont typeface="Arial" panose="020B0604020202020204" pitchFamily="34" charset="0"/>
              <a:buChar char="•"/>
            </a:pPr>
            <a:endParaRPr lang="en-US" sz="800" dirty="0"/>
          </a:p>
          <a:p>
            <a:pPr marL="112713" indent="-112713">
              <a:buFont typeface="Arial" panose="020B0604020202020204" pitchFamily="34" charset="0"/>
              <a:buChar char="•"/>
            </a:pPr>
            <a:r>
              <a:rPr lang="en-US" sz="2400" dirty="0"/>
              <a:t>CIPP</a:t>
            </a:r>
          </a:p>
          <a:p>
            <a:pPr marL="112713" indent="-112713">
              <a:buFont typeface="Arial" panose="020B0604020202020204" pitchFamily="34" charset="0"/>
              <a:buChar char="•"/>
            </a:pPr>
            <a:endParaRPr lang="en-US" sz="2000" dirty="0"/>
          </a:p>
          <a:p>
            <a:pPr marL="112713" indent="-112713">
              <a:buFont typeface="Arial" panose="020B0604020202020204" pitchFamily="34" charset="0"/>
              <a:buChar char="•"/>
            </a:pPr>
            <a:endParaRPr lang="en-US" sz="800" dirty="0"/>
          </a:p>
          <a:p>
            <a:endParaRPr lang="en-US" dirty="0"/>
          </a:p>
        </p:txBody>
      </p:sp>
      <p:pic>
        <p:nvPicPr>
          <p:cNvPr id="11" name="Picture 10">
            <a:extLst>
              <a:ext uri="{FF2B5EF4-FFF2-40B4-BE49-F238E27FC236}">
                <a16:creationId xmlns:a16="http://schemas.microsoft.com/office/drawing/2014/main" id="{9ED5E147-E9BD-4108-8375-938BA5B2B38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99045" y="2261548"/>
            <a:ext cx="8793909" cy="4242132"/>
          </a:xfrm>
          <a:prstGeom prst="rect">
            <a:avLst/>
          </a:prstGeom>
        </p:spPr>
      </p:pic>
    </p:spTree>
    <p:extLst>
      <p:ext uri="{BB962C8B-B14F-4D97-AF65-F5344CB8AC3E}">
        <p14:creationId xmlns:p14="http://schemas.microsoft.com/office/powerpoint/2010/main" val="39185367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BE40-DE82-42E7-936C-D5E3F07FBE12}"/>
              </a:ext>
            </a:extLst>
          </p:cNvPr>
          <p:cNvSpPr>
            <a:spLocks noGrp="1"/>
          </p:cNvSpPr>
          <p:nvPr>
            <p:ph type="title"/>
          </p:nvPr>
        </p:nvSpPr>
        <p:spPr>
          <a:xfrm>
            <a:off x="533401" y="0"/>
            <a:ext cx="11049000" cy="672111"/>
          </a:xfrm>
        </p:spPr>
        <p:txBody>
          <a:bodyPr/>
          <a:lstStyle/>
          <a:p>
            <a:r>
              <a:rPr lang="en-US" dirty="0"/>
              <a:t>84.325P</a:t>
            </a:r>
          </a:p>
        </p:txBody>
      </p:sp>
      <p:sp>
        <p:nvSpPr>
          <p:cNvPr id="3" name="Text Placeholder 2">
            <a:extLst>
              <a:ext uri="{FF2B5EF4-FFF2-40B4-BE49-F238E27FC236}">
                <a16:creationId xmlns:a16="http://schemas.microsoft.com/office/drawing/2014/main" id="{EB23A46F-2AD9-47CC-B80B-C1B65CB27AE3}"/>
              </a:ext>
            </a:extLst>
          </p:cNvPr>
          <p:cNvSpPr>
            <a:spLocks noGrp="1"/>
          </p:cNvSpPr>
          <p:nvPr>
            <p:ph type="body" idx="1"/>
          </p:nvPr>
        </p:nvSpPr>
        <p:spPr>
          <a:xfrm>
            <a:off x="381000" y="920008"/>
            <a:ext cx="10791824" cy="823912"/>
          </a:xfrm>
        </p:spPr>
        <p:txBody>
          <a:bodyPr>
            <a:noAutofit/>
          </a:bodyPr>
          <a:lstStyle/>
          <a:p>
            <a:r>
              <a:rPr lang="en-US" sz="2800" dirty="0">
                <a:cs typeface="Calibri" panose="020F0502020204030204" pitchFamily="34" charset="0"/>
              </a:rPr>
              <a:t>Improving Retention of Special Education Teachers and Early Intervention Personnel </a:t>
            </a:r>
            <a:endParaRPr lang="en-US" sz="2800" dirty="0"/>
          </a:p>
        </p:txBody>
      </p:sp>
      <p:sp>
        <p:nvSpPr>
          <p:cNvPr id="4" name="Content Placeholder 3">
            <a:extLst>
              <a:ext uri="{FF2B5EF4-FFF2-40B4-BE49-F238E27FC236}">
                <a16:creationId xmlns:a16="http://schemas.microsoft.com/office/drawing/2014/main" id="{8715782C-CE4A-4B52-A571-6D4A24802857}"/>
              </a:ext>
            </a:extLst>
          </p:cNvPr>
          <p:cNvSpPr>
            <a:spLocks noGrp="1"/>
          </p:cNvSpPr>
          <p:nvPr>
            <p:ph sz="half" idx="2"/>
          </p:nvPr>
        </p:nvSpPr>
        <p:spPr>
          <a:xfrm>
            <a:off x="381000" y="1846975"/>
            <a:ext cx="7239000" cy="4210892"/>
          </a:xfrm>
        </p:spPr>
        <p:txBody>
          <a:bodyPr>
            <a:normAutofit lnSpcReduction="10000"/>
          </a:bodyPr>
          <a:lstStyle/>
          <a:p>
            <a:pPr marL="22225" lvl="0" indent="0">
              <a:spcBef>
                <a:spcPts val="0"/>
              </a:spcBef>
              <a:buNone/>
            </a:pPr>
            <a:r>
              <a:rPr lang="en-US" b="1" dirty="0"/>
              <a:t>Purpose</a:t>
            </a:r>
            <a:r>
              <a:rPr lang="en-US" dirty="0"/>
              <a:t>—To support SEAs and Lead Agencies to develop or expand, implement, evaluate, and sustain comprehensive retention plans to retain special education teachers and early intervention personnel </a:t>
            </a:r>
          </a:p>
          <a:p>
            <a:pPr marL="22225" lvl="0" indent="0">
              <a:spcBef>
                <a:spcPts val="0"/>
              </a:spcBef>
              <a:buNone/>
            </a:pPr>
            <a:endParaRPr lang="en-US" sz="1800" dirty="0">
              <a:solidFill>
                <a:srgbClr val="22518A"/>
              </a:solidFill>
            </a:endParaRPr>
          </a:p>
          <a:p>
            <a:pPr lvl="0">
              <a:spcBef>
                <a:spcPts val="300"/>
              </a:spcBef>
            </a:pPr>
            <a:r>
              <a:rPr lang="en-US" b="1" dirty="0"/>
              <a:t>Features of the Priority </a:t>
            </a:r>
            <a:r>
              <a:rPr lang="en-US" dirty="0"/>
              <a:t>—</a:t>
            </a:r>
          </a:p>
          <a:p>
            <a:pPr marL="457200" lvl="1">
              <a:spcBef>
                <a:spcPts val="300"/>
              </a:spcBef>
            </a:pPr>
            <a:r>
              <a:rPr lang="en-US" sz="2100" cap="small" dirty="0"/>
              <a:t>Partner with IHEs, LEAs or EI Service Providers, PTIs and Other Key Stakeholders</a:t>
            </a:r>
          </a:p>
          <a:p>
            <a:pPr marL="457200" lvl="1">
              <a:spcBef>
                <a:spcPts val="300"/>
              </a:spcBef>
            </a:pPr>
            <a:r>
              <a:rPr lang="en-US" sz="2100" cap="small" dirty="0"/>
              <a:t>Use Administrative Data to Inform Decisions </a:t>
            </a:r>
          </a:p>
          <a:p>
            <a:pPr marL="457200" lvl="1">
              <a:spcBef>
                <a:spcPts val="300"/>
              </a:spcBef>
            </a:pPr>
            <a:r>
              <a:rPr lang="en-US" sz="2100" cap="small" dirty="0"/>
              <a:t>Program Planning Year</a:t>
            </a:r>
          </a:p>
          <a:p>
            <a:pPr marL="457200" lvl="1">
              <a:spcBef>
                <a:spcPts val="300"/>
              </a:spcBef>
            </a:pPr>
            <a:r>
              <a:rPr lang="en-US" sz="2100" cap="small" dirty="0"/>
              <a:t>Evidence-Based Policies and Practices  </a:t>
            </a:r>
          </a:p>
          <a:p>
            <a:endParaRPr lang="en-US" dirty="0"/>
          </a:p>
        </p:txBody>
      </p:sp>
      <p:sp>
        <p:nvSpPr>
          <p:cNvPr id="8" name="Content Placeholder 7">
            <a:extLst>
              <a:ext uri="{FF2B5EF4-FFF2-40B4-BE49-F238E27FC236}">
                <a16:creationId xmlns:a16="http://schemas.microsoft.com/office/drawing/2014/main" id="{A9EEE244-7EA1-4627-8812-C9CB39165952}"/>
              </a:ext>
            </a:extLst>
          </p:cNvPr>
          <p:cNvSpPr txBox="1">
            <a:spLocks noGrp="1"/>
          </p:cNvSpPr>
          <p:nvPr>
            <p:ph sz="quarter" idx="4"/>
          </p:nvPr>
        </p:nvSpPr>
        <p:spPr>
          <a:xfrm>
            <a:off x="7984067" y="1331964"/>
            <a:ext cx="3810000" cy="4737194"/>
          </a:xfrm>
          <a:prstGeom prst="rect">
            <a:avLst/>
          </a:prstGeom>
          <a:noFill/>
          <a:ln w="28575">
            <a:solidFill>
              <a:srgbClr val="2CA34E"/>
            </a:solidFill>
          </a:ln>
        </p:spPr>
        <p:txBody>
          <a:bodyPr wrap="square" rtlCol="0">
            <a:spAutoFit/>
          </a:bodyPr>
          <a:lstStyle/>
          <a:p>
            <a:r>
              <a:rPr lang="en-US" sz="2400" dirty="0"/>
              <a:t>FY 2020 Awards </a:t>
            </a:r>
            <a:r>
              <a:rPr lang="en-US" sz="2000" dirty="0"/>
              <a:t>(3)</a:t>
            </a:r>
            <a:r>
              <a:rPr lang="en-US" sz="2400" dirty="0"/>
              <a:t> </a:t>
            </a:r>
          </a:p>
          <a:p>
            <a:pPr marL="342900" indent="-342900">
              <a:spcBef>
                <a:spcPts val="200"/>
              </a:spcBef>
              <a:buFont typeface="Wingdings" panose="05000000000000000000" pitchFamily="2" charset="2"/>
              <a:buChar char="q"/>
            </a:pPr>
            <a:r>
              <a:rPr lang="en-US" sz="2000" dirty="0"/>
              <a:t>Connecticut </a:t>
            </a:r>
            <a:r>
              <a:rPr lang="en-US" sz="1600" dirty="0"/>
              <a:t>(C)</a:t>
            </a:r>
          </a:p>
          <a:p>
            <a:pPr marL="342900" indent="-342900">
              <a:spcBef>
                <a:spcPts val="200"/>
              </a:spcBef>
              <a:buFont typeface="Wingdings" panose="05000000000000000000" pitchFamily="2" charset="2"/>
              <a:buChar char="q"/>
            </a:pPr>
            <a:r>
              <a:rPr lang="en-US" sz="2000" dirty="0"/>
              <a:t>Georgia </a:t>
            </a:r>
            <a:r>
              <a:rPr lang="en-US" sz="1600" dirty="0"/>
              <a:t>(B)</a:t>
            </a:r>
          </a:p>
          <a:p>
            <a:pPr marL="342900" indent="-342900">
              <a:spcBef>
                <a:spcPts val="200"/>
              </a:spcBef>
              <a:buFont typeface="Wingdings" panose="05000000000000000000" pitchFamily="2" charset="2"/>
              <a:buChar char="q"/>
            </a:pPr>
            <a:r>
              <a:rPr lang="en-US" sz="2000" dirty="0"/>
              <a:t>Texas </a:t>
            </a:r>
            <a:r>
              <a:rPr lang="en-US" sz="1600" dirty="0"/>
              <a:t>(B)</a:t>
            </a:r>
          </a:p>
          <a:p>
            <a:pPr algn="ctr">
              <a:spcBef>
                <a:spcPts val="600"/>
              </a:spcBef>
              <a:spcAft>
                <a:spcPts val="600"/>
              </a:spcAft>
            </a:pPr>
            <a:r>
              <a:rPr lang="en-US" sz="800" dirty="0"/>
              <a:t>__________________________</a:t>
            </a:r>
          </a:p>
          <a:p>
            <a:r>
              <a:rPr lang="en-US" sz="2400" dirty="0"/>
              <a:t>FY 2021 Awards </a:t>
            </a:r>
            <a:r>
              <a:rPr lang="en-US" sz="2000" dirty="0"/>
              <a:t>(6)</a:t>
            </a:r>
          </a:p>
          <a:p>
            <a:pPr marL="342900" indent="-342900">
              <a:spcBef>
                <a:spcPts val="300"/>
              </a:spcBef>
              <a:buFont typeface="Wingdings" panose="05000000000000000000" pitchFamily="2" charset="2"/>
              <a:buChar char="q"/>
            </a:pPr>
            <a:r>
              <a:rPr lang="en-US" sz="2000" dirty="0"/>
              <a:t>Colorado</a:t>
            </a:r>
            <a:r>
              <a:rPr lang="en-US" sz="1600" dirty="0"/>
              <a:t> (B)</a:t>
            </a:r>
          </a:p>
          <a:p>
            <a:pPr marL="342900" indent="-342900">
              <a:spcBef>
                <a:spcPts val="200"/>
              </a:spcBef>
              <a:buFont typeface="Wingdings" panose="05000000000000000000" pitchFamily="2" charset="2"/>
              <a:buChar char="q"/>
            </a:pPr>
            <a:r>
              <a:rPr lang="en-US" sz="2000" dirty="0"/>
              <a:t>Federated States of Micronesia </a:t>
            </a:r>
            <a:r>
              <a:rPr lang="en-US" sz="1600" dirty="0"/>
              <a:t>(B)</a:t>
            </a:r>
            <a:endParaRPr lang="en-US" sz="2000" dirty="0"/>
          </a:p>
          <a:p>
            <a:pPr marL="342900" indent="-342900">
              <a:spcBef>
                <a:spcPts val="200"/>
              </a:spcBef>
              <a:buFont typeface="Wingdings" panose="05000000000000000000" pitchFamily="2" charset="2"/>
              <a:buChar char="q"/>
            </a:pPr>
            <a:r>
              <a:rPr lang="en-US" sz="2000" dirty="0"/>
              <a:t>Marshall Islands </a:t>
            </a:r>
            <a:r>
              <a:rPr lang="en-US" sz="1600" dirty="0"/>
              <a:t>(B)</a:t>
            </a:r>
            <a:endParaRPr lang="en-US" sz="2000" dirty="0"/>
          </a:p>
          <a:p>
            <a:pPr marL="342900" indent="-342900">
              <a:spcBef>
                <a:spcPts val="200"/>
              </a:spcBef>
              <a:buFont typeface="Wingdings" panose="05000000000000000000" pitchFamily="2" charset="2"/>
              <a:buChar char="q"/>
            </a:pPr>
            <a:r>
              <a:rPr lang="en-US" sz="2000" dirty="0"/>
              <a:t>Maine </a:t>
            </a:r>
            <a:r>
              <a:rPr lang="en-US" sz="1600" dirty="0"/>
              <a:t>(B)</a:t>
            </a:r>
            <a:endParaRPr lang="en-US" sz="2000" dirty="0"/>
          </a:p>
          <a:p>
            <a:pPr marL="342900" indent="-342900">
              <a:spcBef>
                <a:spcPts val="200"/>
              </a:spcBef>
              <a:buFont typeface="Wingdings" panose="05000000000000000000" pitchFamily="2" charset="2"/>
              <a:buChar char="q"/>
            </a:pPr>
            <a:r>
              <a:rPr lang="en-US" sz="2000" dirty="0"/>
              <a:t>Virginia </a:t>
            </a:r>
            <a:r>
              <a:rPr lang="en-US" sz="1600" dirty="0"/>
              <a:t>(B)</a:t>
            </a:r>
            <a:endParaRPr lang="en-US" sz="2000" dirty="0"/>
          </a:p>
          <a:p>
            <a:pPr marL="342900" indent="-342900">
              <a:spcBef>
                <a:spcPts val="200"/>
              </a:spcBef>
              <a:buFont typeface="Wingdings" panose="05000000000000000000" pitchFamily="2" charset="2"/>
              <a:buChar char="q"/>
            </a:pPr>
            <a:r>
              <a:rPr lang="en-US" sz="2000" dirty="0"/>
              <a:t>Washington </a:t>
            </a:r>
            <a:r>
              <a:rPr lang="en-US" sz="1600" dirty="0"/>
              <a:t>(B)</a:t>
            </a:r>
            <a:endParaRPr lang="en-US" sz="2000" dirty="0"/>
          </a:p>
        </p:txBody>
      </p:sp>
    </p:spTree>
    <p:extLst>
      <p:ext uri="{BB962C8B-B14F-4D97-AF65-F5344CB8AC3E}">
        <p14:creationId xmlns:p14="http://schemas.microsoft.com/office/powerpoint/2010/main" val="34768744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84.325L  </a:t>
            </a:r>
          </a:p>
        </p:txBody>
      </p:sp>
      <p:sp>
        <p:nvSpPr>
          <p:cNvPr id="10" name="Text Placeholder 9">
            <a:extLst>
              <a:ext uri="{FF2B5EF4-FFF2-40B4-BE49-F238E27FC236}">
                <a16:creationId xmlns:a16="http://schemas.microsoft.com/office/drawing/2014/main" id="{117CEA1A-B000-4F36-874A-DFEE6B7355D5}"/>
              </a:ext>
            </a:extLst>
          </p:cNvPr>
          <p:cNvSpPr>
            <a:spLocks noGrp="1"/>
          </p:cNvSpPr>
          <p:nvPr>
            <p:ph type="body" idx="1"/>
          </p:nvPr>
        </p:nvSpPr>
        <p:spPr>
          <a:xfrm>
            <a:off x="751466" y="1088186"/>
            <a:ext cx="10791824" cy="823912"/>
          </a:xfrm>
        </p:spPr>
        <p:txBody>
          <a:bodyPr>
            <a:noAutofit/>
          </a:bodyPr>
          <a:lstStyle/>
          <a:p>
            <a:r>
              <a:rPr lang="en-US" sz="2800" dirty="0">
                <a:cs typeface="Calibri" panose="020F0502020204030204" pitchFamily="34" charset="0"/>
              </a:rPr>
              <a:t>Leadership Development Program: Building the Capacity of Leaders to Improve Systems Serving Children with Disabilities</a:t>
            </a:r>
          </a:p>
        </p:txBody>
      </p:sp>
      <p:sp>
        <p:nvSpPr>
          <p:cNvPr id="8" name="Content Placeholder 7">
            <a:extLst>
              <a:ext uri="{FF2B5EF4-FFF2-40B4-BE49-F238E27FC236}">
                <a16:creationId xmlns:a16="http://schemas.microsoft.com/office/drawing/2014/main" id="{44A67664-D97E-4092-A7CA-7665E00AB6A3}"/>
              </a:ext>
            </a:extLst>
          </p:cNvPr>
          <p:cNvSpPr>
            <a:spLocks noGrp="1"/>
          </p:cNvSpPr>
          <p:nvPr>
            <p:ph sz="half" idx="2"/>
          </p:nvPr>
        </p:nvSpPr>
        <p:spPr>
          <a:xfrm>
            <a:off x="638175" y="1850030"/>
            <a:ext cx="9648825" cy="4080901"/>
          </a:xfrm>
        </p:spPr>
        <p:txBody>
          <a:bodyPr>
            <a:normAutofit/>
          </a:bodyPr>
          <a:lstStyle/>
          <a:p>
            <a:pPr marL="0" lvl="1"/>
            <a:endParaRPr lang="en-US" sz="1050" b="1" u="sng" dirty="0">
              <a:solidFill>
                <a:srgbClr val="2CA34E"/>
              </a:solidFill>
              <a:latin typeface="Calibri Light" panose="020F0302020204030204" pitchFamily="34" charset="0"/>
            </a:endParaRPr>
          </a:p>
          <a:p>
            <a:pPr marL="22225" lvl="0" indent="0">
              <a:spcBef>
                <a:spcPts val="0"/>
              </a:spcBef>
              <a:buNone/>
            </a:pPr>
            <a:r>
              <a:rPr lang="en-US" sz="2000" b="1" dirty="0"/>
              <a:t>Purpose</a:t>
            </a:r>
            <a:r>
              <a:rPr lang="en-US" sz="2000" dirty="0"/>
              <a:t>—</a:t>
            </a:r>
            <a:r>
              <a:rPr lang="en-US" sz="2200" cap="none" dirty="0"/>
              <a:t>To</a:t>
            </a:r>
            <a:r>
              <a:rPr lang="en-US" sz="2200" dirty="0"/>
              <a:t> </a:t>
            </a:r>
            <a:r>
              <a:rPr lang="en-US" sz="2200" cap="none" dirty="0"/>
              <a:t>support SEAs and </a:t>
            </a:r>
            <a:r>
              <a:rPr lang="en-US" sz="2200" dirty="0"/>
              <a:t>Lead agencies to develop or expand, implement, evaluate, and sustain leadership development programs           for administers of systems serving children with disabilities. </a:t>
            </a:r>
            <a:endParaRPr lang="en-US" sz="2200" cap="none" dirty="0"/>
          </a:p>
          <a:p>
            <a:pPr lvl="0">
              <a:spcBef>
                <a:spcPts val="1800"/>
              </a:spcBef>
            </a:pPr>
            <a:r>
              <a:rPr lang="en-US" sz="2000" b="1" dirty="0"/>
              <a:t>Key Features of the Priority</a:t>
            </a:r>
            <a:r>
              <a:rPr lang="en-US" sz="2000" dirty="0"/>
              <a:t>—</a:t>
            </a:r>
          </a:p>
          <a:p>
            <a:pPr marL="395288" lvl="1" indent="-217488">
              <a:spcBef>
                <a:spcPts val="600"/>
              </a:spcBef>
              <a:buFont typeface="Arial" panose="020B0604020202020204" pitchFamily="34" charset="0"/>
              <a:buChar char="•"/>
            </a:pPr>
            <a:r>
              <a:rPr lang="en-US" cap="small" dirty="0"/>
              <a:t>Coursework  </a:t>
            </a:r>
          </a:p>
          <a:p>
            <a:pPr marL="395288" lvl="1" indent="-217488">
              <a:spcBef>
                <a:spcPts val="600"/>
              </a:spcBef>
              <a:buFont typeface="Arial" panose="020B0604020202020204" pitchFamily="34" charset="0"/>
              <a:buChar char="•"/>
            </a:pPr>
            <a:r>
              <a:rPr lang="en-US" cap="small" dirty="0"/>
              <a:t>Applied Projects</a:t>
            </a:r>
          </a:p>
          <a:p>
            <a:pPr marL="395288" lvl="1" indent="-217488">
              <a:spcBef>
                <a:spcPts val="600"/>
              </a:spcBef>
              <a:buFont typeface="Arial" panose="020B0604020202020204" pitchFamily="34" charset="0"/>
              <a:buChar char="•"/>
            </a:pPr>
            <a:r>
              <a:rPr lang="en-US" cap="small" dirty="0"/>
              <a:t>Coaching / Mentoring </a:t>
            </a:r>
          </a:p>
          <a:p>
            <a:pPr marL="395288" lvl="1" indent="-217488">
              <a:spcBef>
                <a:spcPts val="600"/>
              </a:spcBef>
              <a:buFont typeface="Arial" panose="020B0604020202020204" pitchFamily="34" charset="0"/>
              <a:buChar char="•"/>
            </a:pPr>
            <a:r>
              <a:rPr lang="en-US" cap="small" dirty="0"/>
              <a:t>Network of Peers </a:t>
            </a:r>
          </a:p>
          <a:p>
            <a:pPr marL="395288" lvl="1" indent="-217488">
              <a:spcBef>
                <a:spcPts val="600"/>
              </a:spcBef>
              <a:buFont typeface="Arial" panose="020B0604020202020204" pitchFamily="34" charset="0"/>
              <a:buChar char="•"/>
            </a:pPr>
            <a:r>
              <a:rPr lang="en-US" cap="small" dirty="0"/>
              <a:t>IHE Partners</a:t>
            </a:r>
          </a:p>
          <a:p>
            <a:pPr marL="347663" lvl="1" indent="-342900">
              <a:buClr>
                <a:srgbClr val="345065"/>
              </a:buClr>
            </a:pPr>
            <a:endParaRPr lang="en-US" sz="1900" dirty="0">
              <a:solidFill>
                <a:schemeClr val="tx2"/>
              </a:solidFill>
            </a:endParaRPr>
          </a:p>
        </p:txBody>
      </p:sp>
      <p:pic>
        <p:nvPicPr>
          <p:cNvPr id="5" name="Picture 4">
            <a:extLst>
              <a:ext uri="{FF2B5EF4-FFF2-40B4-BE49-F238E27FC236}">
                <a16:creationId xmlns:a16="http://schemas.microsoft.com/office/drawing/2014/main" id="{3F0E9F9F-27AC-4A0D-8DC8-3F2FF05EC7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81845"/>
            <a:ext cx="12192000" cy="80155"/>
          </a:xfrm>
          <a:prstGeom prst="rect">
            <a:avLst/>
          </a:prstGeom>
        </p:spPr>
      </p:pic>
      <p:pic>
        <p:nvPicPr>
          <p:cNvPr id="7" name="Picture 6">
            <a:extLst>
              <a:ext uri="{FF2B5EF4-FFF2-40B4-BE49-F238E27FC236}">
                <a16:creationId xmlns:a16="http://schemas.microsoft.com/office/drawing/2014/main" id="{F5F0C5A8-5B58-47D0-B317-BFBDE0604D7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134098"/>
            <a:ext cx="12192000" cy="80155"/>
          </a:xfrm>
          <a:prstGeom prst="rect">
            <a:avLst/>
          </a:prstGeom>
        </p:spPr>
      </p:pic>
      <p:sp>
        <p:nvSpPr>
          <p:cNvPr id="13" name="TextBox 12">
            <a:extLst>
              <a:ext uri="{FF2B5EF4-FFF2-40B4-BE49-F238E27FC236}">
                <a16:creationId xmlns:a16="http://schemas.microsoft.com/office/drawing/2014/main" id="{F7785C98-0F73-4395-BF3C-2D890287E759}"/>
              </a:ext>
            </a:extLst>
          </p:cNvPr>
          <p:cNvSpPr txBox="1"/>
          <p:nvPr/>
        </p:nvSpPr>
        <p:spPr>
          <a:xfrm>
            <a:off x="6781878" y="3660280"/>
            <a:ext cx="2211663" cy="2354491"/>
          </a:xfrm>
          <a:prstGeom prst="rect">
            <a:avLst/>
          </a:prstGeom>
          <a:noFill/>
          <a:ln w="28575">
            <a:solidFill>
              <a:srgbClr val="2CA34E"/>
            </a:solidFill>
          </a:ln>
        </p:spPr>
        <p:txBody>
          <a:bodyPr wrap="square" rtlCol="0">
            <a:spAutoFit/>
          </a:bodyPr>
          <a:lstStyle/>
          <a:p>
            <a:pPr>
              <a:spcAft>
                <a:spcPts val="600"/>
              </a:spcAft>
            </a:pPr>
            <a:r>
              <a:rPr lang="en-US" sz="2400" b="1" dirty="0"/>
              <a:t>FY 2019 </a:t>
            </a:r>
            <a:r>
              <a:rPr lang="en-US" sz="2000" dirty="0"/>
              <a:t>(4)</a:t>
            </a:r>
            <a:r>
              <a:rPr lang="en-US" sz="2400" dirty="0"/>
              <a:t> </a:t>
            </a:r>
          </a:p>
          <a:p>
            <a:pPr marL="342900" indent="-342900">
              <a:spcBef>
                <a:spcPts val="600"/>
              </a:spcBef>
              <a:buFont typeface="Wingdings" panose="05000000000000000000" pitchFamily="2" charset="2"/>
              <a:buChar char="q"/>
            </a:pPr>
            <a:r>
              <a:rPr lang="en-US" sz="2000" dirty="0"/>
              <a:t>Connecticut  </a:t>
            </a:r>
            <a:r>
              <a:rPr lang="en-US" sz="1600" dirty="0"/>
              <a:t>(C)</a:t>
            </a:r>
            <a:endParaRPr lang="en-US" sz="2000" dirty="0"/>
          </a:p>
          <a:p>
            <a:pPr marL="342900" indent="-342900">
              <a:spcBef>
                <a:spcPts val="600"/>
              </a:spcBef>
              <a:buFont typeface="Wingdings" panose="05000000000000000000" pitchFamily="2" charset="2"/>
              <a:buChar char="q"/>
            </a:pPr>
            <a:r>
              <a:rPr lang="en-US" sz="2000" dirty="0"/>
              <a:t>Delaware  </a:t>
            </a:r>
            <a:r>
              <a:rPr lang="en-US" sz="1600" dirty="0"/>
              <a:t>(B)</a:t>
            </a:r>
            <a:endParaRPr lang="en-US" sz="2000" dirty="0"/>
          </a:p>
          <a:p>
            <a:pPr marL="342900" indent="-342900">
              <a:spcBef>
                <a:spcPts val="600"/>
              </a:spcBef>
              <a:buFont typeface="Wingdings" panose="05000000000000000000" pitchFamily="2" charset="2"/>
              <a:buChar char="q"/>
            </a:pPr>
            <a:r>
              <a:rPr lang="en-US" sz="2000" dirty="0"/>
              <a:t>Louisiana  </a:t>
            </a:r>
            <a:r>
              <a:rPr lang="en-US" sz="1600" dirty="0"/>
              <a:t>(B)</a:t>
            </a:r>
            <a:endParaRPr lang="en-US" sz="2000" dirty="0"/>
          </a:p>
          <a:p>
            <a:pPr marL="342900" indent="-342900">
              <a:spcBef>
                <a:spcPts val="600"/>
              </a:spcBef>
              <a:buFont typeface="Wingdings" panose="05000000000000000000" pitchFamily="2" charset="2"/>
              <a:buChar char="q"/>
            </a:pPr>
            <a:r>
              <a:rPr lang="en-US" sz="2000" dirty="0"/>
              <a:t>Missouri </a:t>
            </a:r>
            <a:r>
              <a:rPr lang="en-US" sz="1600" dirty="0"/>
              <a:t>(B)</a:t>
            </a:r>
            <a:endParaRPr lang="en-US" sz="2000" dirty="0"/>
          </a:p>
          <a:p>
            <a:pPr indent="509588"/>
            <a:endParaRPr lang="en-US" dirty="0"/>
          </a:p>
        </p:txBody>
      </p:sp>
      <p:sp>
        <p:nvSpPr>
          <p:cNvPr id="14" name="TextBox 13">
            <a:extLst>
              <a:ext uri="{FF2B5EF4-FFF2-40B4-BE49-F238E27FC236}">
                <a16:creationId xmlns:a16="http://schemas.microsoft.com/office/drawing/2014/main" id="{A9334CEC-7A42-40A2-AE3E-7AA6E56C82C9}"/>
              </a:ext>
            </a:extLst>
          </p:cNvPr>
          <p:cNvSpPr txBox="1"/>
          <p:nvPr/>
        </p:nvSpPr>
        <p:spPr>
          <a:xfrm>
            <a:off x="9144000" y="2854860"/>
            <a:ext cx="2743200" cy="3154710"/>
          </a:xfrm>
          <a:prstGeom prst="rect">
            <a:avLst/>
          </a:prstGeom>
          <a:noFill/>
          <a:ln w="28575">
            <a:solidFill>
              <a:srgbClr val="2CA34E"/>
            </a:solidFill>
          </a:ln>
        </p:spPr>
        <p:txBody>
          <a:bodyPr wrap="square" rtlCol="0">
            <a:spAutoFit/>
          </a:bodyPr>
          <a:lstStyle/>
          <a:p>
            <a:pPr marL="346075" indent="-284163">
              <a:spcAft>
                <a:spcPts val="600"/>
              </a:spcAft>
            </a:pPr>
            <a:r>
              <a:rPr lang="en-US" sz="2400" dirty="0"/>
              <a:t>FY 2020</a:t>
            </a:r>
            <a:r>
              <a:rPr lang="en-US" sz="2000" dirty="0"/>
              <a:t> (6) </a:t>
            </a:r>
          </a:p>
          <a:p>
            <a:pPr marL="457200" indent="-346075">
              <a:spcBef>
                <a:spcPts val="600"/>
              </a:spcBef>
              <a:buFont typeface="Wingdings" panose="05000000000000000000" pitchFamily="2" charset="2"/>
              <a:buChar char="q"/>
            </a:pPr>
            <a:r>
              <a:rPr lang="en-US" sz="2000" dirty="0"/>
              <a:t>Ohio  </a:t>
            </a:r>
            <a:r>
              <a:rPr lang="en-US" sz="1600" dirty="0"/>
              <a:t>(C)</a:t>
            </a:r>
            <a:endParaRPr lang="en-US" sz="2000" dirty="0"/>
          </a:p>
          <a:p>
            <a:pPr marL="457200" indent="-346075">
              <a:spcBef>
                <a:spcPts val="600"/>
              </a:spcBef>
              <a:buFont typeface="Wingdings" panose="05000000000000000000" pitchFamily="2" charset="2"/>
              <a:buChar char="q"/>
            </a:pPr>
            <a:r>
              <a:rPr lang="en-US" sz="2000" dirty="0"/>
              <a:t>Georgia  </a:t>
            </a:r>
            <a:r>
              <a:rPr lang="en-US" sz="1600" dirty="0"/>
              <a:t>(B&amp;C)</a:t>
            </a:r>
            <a:endParaRPr lang="en-US" sz="2000" dirty="0"/>
          </a:p>
          <a:p>
            <a:pPr marL="457200" indent="-346075">
              <a:spcBef>
                <a:spcPts val="600"/>
              </a:spcBef>
              <a:buFont typeface="Wingdings" panose="05000000000000000000" pitchFamily="2" charset="2"/>
              <a:buChar char="q"/>
            </a:pPr>
            <a:r>
              <a:rPr lang="en-US" sz="2000" dirty="0"/>
              <a:t>Federated States of Micronesia </a:t>
            </a:r>
            <a:r>
              <a:rPr lang="en-US" sz="1600" dirty="0"/>
              <a:t>(B)</a:t>
            </a:r>
          </a:p>
          <a:p>
            <a:pPr marL="457200" indent="-346075">
              <a:spcBef>
                <a:spcPts val="600"/>
              </a:spcBef>
              <a:buFont typeface="Wingdings" panose="05000000000000000000" pitchFamily="2" charset="2"/>
              <a:buChar char="q"/>
            </a:pPr>
            <a:r>
              <a:rPr lang="en-US" sz="2000" dirty="0"/>
              <a:t>Kentucky </a:t>
            </a:r>
            <a:r>
              <a:rPr lang="en-US" sz="1600" dirty="0"/>
              <a:t>(B)</a:t>
            </a:r>
          </a:p>
          <a:p>
            <a:pPr marL="457200" indent="-346075">
              <a:spcBef>
                <a:spcPts val="600"/>
              </a:spcBef>
              <a:buFont typeface="Wingdings" panose="05000000000000000000" pitchFamily="2" charset="2"/>
              <a:buChar char="q"/>
            </a:pPr>
            <a:r>
              <a:rPr lang="en-US" sz="2000" dirty="0"/>
              <a:t>Nebraska  </a:t>
            </a:r>
            <a:r>
              <a:rPr lang="en-US" sz="1600" dirty="0"/>
              <a:t>(B)</a:t>
            </a:r>
            <a:endParaRPr lang="en-US" sz="2000" dirty="0"/>
          </a:p>
          <a:p>
            <a:pPr marL="457200" indent="-346075">
              <a:spcBef>
                <a:spcPts val="600"/>
              </a:spcBef>
              <a:buFont typeface="Wingdings" panose="05000000000000000000" pitchFamily="2" charset="2"/>
              <a:buChar char="q"/>
            </a:pPr>
            <a:r>
              <a:rPr lang="en-US" sz="2000" dirty="0"/>
              <a:t>Washington </a:t>
            </a:r>
            <a:r>
              <a:rPr lang="en-US" sz="1600" dirty="0"/>
              <a:t> (B)</a:t>
            </a:r>
          </a:p>
        </p:txBody>
      </p:sp>
    </p:spTree>
    <p:extLst>
      <p:ext uri="{BB962C8B-B14F-4D97-AF65-F5344CB8AC3E}">
        <p14:creationId xmlns:p14="http://schemas.microsoft.com/office/powerpoint/2010/main" val="40965659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84.325K – </a:t>
            </a:r>
            <a:r>
              <a:rPr lang="en-US" sz="3600" dirty="0"/>
              <a:t>FY 2021  </a:t>
            </a:r>
          </a:p>
        </p:txBody>
      </p:sp>
      <p:sp>
        <p:nvSpPr>
          <p:cNvPr id="8" name="Content Placeholder 7">
            <a:extLst>
              <a:ext uri="{FF2B5EF4-FFF2-40B4-BE49-F238E27FC236}">
                <a16:creationId xmlns:a16="http://schemas.microsoft.com/office/drawing/2014/main" id="{44A67664-D97E-4092-A7CA-7665E00AB6A3}"/>
              </a:ext>
            </a:extLst>
          </p:cNvPr>
          <p:cNvSpPr>
            <a:spLocks noGrp="1"/>
          </p:cNvSpPr>
          <p:nvPr>
            <p:ph sz="half" idx="2"/>
          </p:nvPr>
        </p:nvSpPr>
        <p:spPr>
          <a:xfrm>
            <a:off x="424319" y="2284540"/>
            <a:ext cx="7424282" cy="3889635"/>
          </a:xfrm>
        </p:spPr>
        <p:txBody>
          <a:bodyPr>
            <a:normAutofit fontScale="92500" lnSpcReduction="20000"/>
          </a:bodyPr>
          <a:lstStyle/>
          <a:p>
            <a:pPr marL="0" lvl="1"/>
            <a:endParaRPr lang="en-US" sz="1050" b="1" u="sng" dirty="0">
              <a:solidFill>
                <a:srgbClr val="2CA34E"/>
              </a:solidFill>
              <a:latin typeface="Calibri Light" panose="020F0302020204030204" pitchFamily="34" charset="0"/>
            </a:endParaRPr>
          </a:p>
          <a:p>
            <a:pPr marL="22225" lvl="0" indent="0">
              <a:spcBef>
                <a:spcPts val="0"/>
              </a:spcBef>
              <a:buNone/>
            </a:pPr>
            <a:r>
              <a:rPr lang="en-US" b="1" dirty="0"/>
              <a:t>Purpose</a:t>
            </a:r>
            <a:r>
              <a:rPr lang="en-US" dirty="0"/>
              <a:t>—</a:t>
            </a:r>
            <a:r>
              <a:rPr lang="en-US" sz="2200" cap="none" dirty="0"/>
              <a:t>To</a:t>
            </a:r>
            <a:r>
              <a:rPr lang="en-US" sz="2200" dirty="0"/>
              <a:t> </a:t>
            </a:r>
            <a:r>
              <a:rPr lang="en-US" sz="2200" cap="none" dirty="0"/>
              <a:t>prepare </a:t>
            </a:r>
            <a:r>
              <a:rPr lang="en-US" sz="2200" b="1" u="sng" cap="none" dirty="0"/>
              <a:t>practitioner-level personnel</a:t>
            </a:r>
            <a:r>
              <a:rPr lang="en-US" sz="2200" b="1" cap="none" dirty="0"/>
              <a:t> </a:t>
            </a:r>
            <a:r>
              <a:rPr lang="en-US" sz="2200" cap="none" dirty="0"/>
              <a:t>in</a:t>
            </a:r>
            <a:r>
              <a:rPr lang="en-US" sz="2200" b="1" cap="none" dirty="0"/>
              <a:t> </a:t>
            </a:r>
          </a:p>
          <a:p>
            <a:pPr marL="22225" lvl="0" indent="0">
              <a:spcBef>
                <a:spcPts val="0"/>
              </a:spcBef>
              <a:buNone/>
            </a:pPr>
            <a:r>
              <a:rPr lang="en-US" sz="2200" b="1" cap="none" dirty="0"/>
              <a:t>special education, early  intervention, or related services         </a:t>
            </a:r>
            <a:r>
              <a:rPr lang="en-US" sz="2200" cap="none" dirty="0"/>
              <a:t>who have the knowledge and skills to use EBPs to improve </a:t>
            </a:r>
          </a:p>
          <a:p>
            <a:pPr marL="22225" lvl="0" indent="0">
              <a:spcBef>
                <a:spcPts val="0"/>
              </a:spcBef>
              <a:buNone/>
            </a:pPr>
            <a:r>
              <a:rPr lang="en-US" sz="2200" dirty="0"/>
              <a:t>r</a:t>
            </a:r>
            <a:r>
              <a:rPr lang="en-US" sz="2200" cap="none" dirty="0"/>
              <a:t>esults of  infants, toddlers, children with disabilities</a:t>
            </a:r>
          </a:p>
          <a:p>
            <a:pPr lvl="0">
              <a:spcBef>
                <a:spcPts val="1800"/>
              </a:spcBef>
            </a:pPr>
            <a:r>
              <a:rPr lang="en-US" sz="2000" b="1" dirty="0"/>
              <a:t>Key Features of the Priority</a:t>
            </a:r>
          </a:p>
          <a:p>
            <a:pPr marL="395288" lvl="1" indent="-217488">
              <a:spcBef>
                <a:spcPts val="600"/>
              </a:spcBef>
              <a:buFont typeface="Arial" panose="020B0604020202020204" pitchFamily="34" charset="0"/>
              <a:buChar char="•"/>
            </a:pPr>
            <a:r>
              <a:rPr lang="en-US" sz="2000" cap="small" dirty="0"/>
              <a:t>Future Faculty / Administrators </a:t>
            </a:r>
          </a:p>
          <a:p>
            <a:pPr marL="395288" lvl="1" indent="-217488">
              <a:spcBef>
                <a:spcPts val="600"/>
              </a:spcBef>
              <a:buFont typeface="Arial" panose="020B0604020202020204" pitchFamily="34" charset="0"/>
              <a:buChar char="•"/>
            </a:pPr>
            <a:r>
              <a:rPr lang="en-US" sz="2000" cap="small" dirty="0"/>
              <a:t>Research, Teaching, Policy, Service</a:t>
            </a:r>
          </a:p>
          <a:p>
            <a:pPr marL="395288" lvl="1" indent="-217488">
              <a:spcBef>
                <a:spcPts val="600"/>
              </a:spcBef>
              <a:buFont typeface="Arial" panose="020B0604020202020204" pitchFamily="34" charset="0"/>
              <a:buChar char="•"/>
            </a:pPr>
            <a:r>
              <a:rPr lang="en-US" sz="2000" cap="small" dirty="0"/>
              <a:t>Scholar accomplishments</a:t>
            </a:r>
          </a:p>
          <a:p>
            <a:pPr lvl="0">
              <a:spcBef>
                <a:spcPts val="1800"/>
              </a:spcBef>
            </a:pPr>
            <a:r>
              <a:rPr lang="en-US" sz="2000" b="1" dirty="0"/>
              <a:t>Competitive Preference Priorities</a:t>
            </a:r>
            <a:r>
              <a:rPr lang="en-US" sz="2000" dirty="0"/>
              <a:t>—</a:t>
            </a:r>
          </a:p>
          <a:p>
            <a:pPr marL="395288" lvl="1" indent="-217488">
              <a:spcBef>
                <a:spcPts val="600"/>
              </a:spcBef>
              <a:buFont typeface="Arial" panose="020B0604020202020204" pitchFamily="34" charset="0"/>
              <a:buChar char="•"/>
            </a:pPr>
            <a:r>
              <a:rPr lang="en-US" sz="1800" cap="small" dirty="0"/>
              <a:t>Novice</a:t>
            </a:r>
          </a:p>
          <a:p>
            <a:pPr marL="395288" lvl="1" indent="-217488">
              <a:spcBef>
                <a:spcPts val="600"/>
              </a:spcBef>
              <a:buFont typeface="Arial" panose="020B0604020202020204" pitchFamily="34" charset="0"/>
              <a:buChar char="•"/>
            </a:pPr>
            <a:r>
              <a:rPr lang="en-US" sz="1800" cap="small" dirty="0"/>
              <a:t>Preparing Non-Traditional Scholars</a:t>
            </a:r>
            <a:endParaRPr lang="en-US" sz="2000" cap="small" dirty="0">
              <a:solidFill>
                <a:srgbClr val="22518A"/>
              </a:solidFill>
            </a:endParaRPr>
          </a:p>
          <a:p>
            <a:pPr marL="457200" lvl="1">
              <a:spcBef>
                <a:spcPts val="300"/>
              </a:spcBef>
              <a:buFont typeface="Arial" panose="020B0604020202020204" pitchFamily="34" charset="0"/>
              <a:buChar char="•"/>
            </a:pPr>
            <a:endParaRPr lang="en-US" sz="1100" cap="small" dirty="0"/>
          </a:p>
          <a:p>
            <a:pPr marL="457200" lvl="1">
              <a:spcBef>
                <a:spcPts val="300"/>
              </a:spcBef>
              <a:buFont typeface="Arial" panose="020B0604020202020204" pitchFamily="34" charset="0"/>
              <a:buChar char="•"/>
            </a:pPr>
            <a:endParaRPr lang="en-US" sz="2100" cap="small" dirty="0"/>
          </a:p>
          <a:p>
            <a:pPr marL="171450" lvl="1" indent="0">
              <a:spcBef>
                <a:spcPts val="300"/>
              </a:spcBef>
              <a:buNone/>
            </a:pPr>
            <a:endParaRPr lang="en-US" sz="2000" b="1" cap="small" dirty="0"/>
          </a:p>
        </p:txBody>
      </p:sp>
      <p:sp>
        <p:nvSpPr>
          <p:cNvPr id="11" name="Content Placeholder 10">
            <a:extLst>
              <a:ext uri="{FF2B5EF4-FFF2-40B4-BE49-F238E27FC236}">
                <a16:creationId xmlns:a16="http://schemas.microsoft.com/office/drawing/2014/main" id="{9E4BC2C7-C09E-46F2-9CB4-E90B713A491F}"/>
              </a:ext>
            </a:extLst>
          </p:cNvPr>
          <p:cNvSpPr>
            <a:spLocks noGrp="1"/>
          </p:cNvSpPr>
          <p:nvPr>
            <p:ph sz="quarter" idx="4"/>
          </p:nvPr>
        </p:nvSpPr>
        <p:spPr>
          <a:xfrm>
            <a:off x="7848601" y="2478627"/>
            <a:ext cx="4002398" cy="3529320"/>
          </a:xfrm>
          <a:ln w="38100">
            <a:solidFill>
              <a:srgbClr val="2CA34E"/>
            </a:solidFill>
          </a:ln>
        </p:spPr>
        <p:txBody>
          <a:bodyPr>
            <a:normAutofit/>
          </a:bodyPr>
          <a:lstStyle/>
          <a:p>
            <a:pPr marL="0" indent="0">
              <a:buNone/>
            </a:pPr>
            <a:r>
              <a:rPr lang="en-US" b="1" dirty="0"/>
              <a:t>Evidence-based Practice Areas Addressed:</a:t>
            </a:r>
            <a:endParaRPr lang="en-US" sz="1600" dirty="0"/>
          </a:p>
          <a:p>
            <a:pPr>
              <a:spcBef>
                <a:spcPts val="1200"/>
              </a:spcBef>
            </a:pPr>
            <a:r>
              <a:rPr lang="en-US" sz="2000" dirty="0"/>
              <a:t>Assessment</a:t>
            </a:r>
          </a:p>
          <a:p>
            <a:pPr>
              <a:spcBef>
                <a:spcPts val="1200"/>
              </a:spcBef>
            </a:pPr>
            <a:r>
              <a:rPr lang="en-US" sz="2000" dirty="0"/>
              <a:t>Behavior</a:t>
            </a:r>
          </a:p>
          <a:p>
            <a:pPr>
              <a:spcBef>
                <a:spcPts val="1200"/>
              </a:spcBef>
            </a:pPr>
            <a:r>
              <a:rPr lang="en-US" sz="2000" dirty="0"/>
              <a:t>Inclusive Strategies</a:t>
            </a:r>
          </a:p>
          <a:p>
            <a:pPr>
              <a:spcBef>
                <a:spcPts val="1200"/>
              </a:spcBef>
            </a:pPr>
            <a:r>
              <a:rPr lang="en-US" sz="2000" dirty="0"/>
              <a:t>Instructional Practices</a:t>
            </a:r>
          </a:p>
          <a:p>
            <a:pPr>
              <a:spcBef>
                <a:spcPts val="1200"/>
              </a:spcBef>
            </a:pPr>
            <a:r>
              <a:rPr lang="en-US" sz="2000" dirty="0"/>
              <a:t>Literacy / Numeracy</a:t>
            </a:r>
          </a:p>
          <a:p>
            <a:endParaRPr lang="en-US" dirty="0"/>
          </a:p>
        </p:txBody>
      </p:sp>
      <p:pic>
        <p:nvPicPr>
          <p:cNvPr id="5" name="Picture 4">
            <a:extLst>
              <a:ext uri="{FF2B5EF4-FFF2-40B4-BE49-F238E27FC236}">
                <a16:creationId xmlns:a16="http://schemas.microsoft.com/office/drawing/2014/main" id="{3F0E9F9F-27AC-4A0D-8DC8-3F2FF05EC7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81845"/>
            <a:ext cx="12192000" cy="80155"/>
          </a:xfrm>
          <a:prstGeom prst="rect">
            <a:avLst/>
          </a:prstGeom>
        </p:spPr>
      </p:pic>
      <p:pic>
        <p:nvPicPr>
          <p:cNvPr id="7" name="Picture 6">
            <a:extLst>
              <a:ext uri="{FF2B5EF4-FFF2-40B4-BE49-F238E27FC236}">
                <a16:creationId xmlns:a16="http://schemas.microsoft.com/office/drawing/2014/main" id="{F5F0C5A8-5B58-47D0-B317-BFBDE0604D7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134098"/>
            <a:ext cx="12192000" cy="80155"/>
          </a:xfrm>
          <a:prstGeom prst="rect">
            <a:avLst/>
          </a:prstGeom>
        </p:spPr>
      </p:pic>
      <p:sp>
        <p:nvSpPr>
          <p:cNvPr id="20" name="TextBox 19">
            <a:extLst>
              <a:ext uri="{FF2B5EF4-FFF2-40B4-BE49-F238E27FC236}">
                <a16:creationId xmlns:a16="http://schemas.microsoft.com/office/drawing/2014/main" id="{EE4A11C8-F477-401A-92E2-AB168D2E2906}"/>
              </a:ext>
            </a:extLst>
          </p:cNvPr>
          <p:cNvSpPr txBox="1"/>
          <p:nvPr/>
        </p:nvSpPr>
        <p:spPr>
          <a:xfrm>
            <a:off x="424318" y="814726"/>
            <a:ext cx="11343364" cy="1384995"/>
          </a:xfrm>
          <a:prstGeom prst="rect">
            <a:avLst/>
          </a:prstGeom>
          <a:noFill/>
        </p:spPr>
        <p:txBody>
          <a:bodyPr wrap="square" rtlCol="0">
            <a:spAutoFit/>
          </a:bodyPr>
          <a:lstStyle/>
          <a:p>
            <a:pPr marL="0" lvl="1"/>
            <a:r>
              <a:rPr lang="en-US" sz="2800" b="1" dirty="0">
                <a:solidFill>
                  <a:srgbClr val="345065"/>
                </a:solidFill>
              </a:rPr>
              <a:t>Interdisciplinary Preparation of  Special Education, Early Intervention, and Related Services Personnel Serving Children with Disabilities Who Have High-Intensity Needs</a:t>
            </a:r>
          </a:p>
        </p:txBody>
      </p:sp>
    </p:spTree>
    <p:extLst>
      <p:ext uri="{BB962C8B-B14F-4D97-AF65-F5344CB8AC3E}">
        <p14:creationId xmlns:p14="http://schemas.microsoft.com/office/powerpoint/2010/main" val="1669083591"/>
      </p:ext>
    </p:extLst>
  </p:cSld>
  <p:clrMapOvr>
    <a:masterClrMapping/>
  </p:clrMapOvr>
  <p:transition>
    <p:fade/>
  </p:transition>
</p:sld>
</file>

<file path=ppt/theme/theme1.xml><?xml version="1.0" encoding="utf-8"?>
<a:theme xmlns:a="http://schemas.openxmlformats.org/drawingml/2006/main" name="OSEP Design Masters">
  <a:themeElements>
    <a:clrScheme name="OSERS Brand">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CSE 2021 OSEP Presentation" id="{0279F8F6-1778-4E81-B0BA-9D5983879F4D}" vid="{4650825F-4547-4AED-A277-A5B9CA5B0D07}"/>
    </a:ext>
  </a:extLst>
</a:theme>
</file>

<file path=ppt/theme/theme2.xml><?xml version="1.0" encoding="utf-8"?>
<a:theme xmlns:a="http://schemas.openxmlformats.org/drawingml/2006/main" name="OSEP-IDEA Design Masters">
  <a:themeElements>
    <a:clrScheme name="OSERS Brand">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CSE 2021 OSEP Presentation" id="{0279F8F6-1778-4E81-B0BA-9D5983879F4D}" vid="{4216B378-0960-457D-8BB6-9205271126B4}"/>
    </a:ext>
  </a:extLst>
</a:theme>
</file>

<file path=ppt/theme/theme3.xml><?xml version="1.0" encoding="utf-8"?>
<a:theme xmlns:a="http://schemas.openxmlformats.org/drawingml/2006/main" name="RSA Design Masters">
  <a:themeElements>
    <a:clrScheme name="OSERS Brand">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CSE 2021 OSEP Presentation" id="{0279F8F6-1778-4E81-B0BA-9D5983879F4D}" vid="{B45067A4-1CCE-4518-99B6-9D2689446AE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SERS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SERS Brand">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SERS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14D6AA401C7C469B37DD2583C5655A" ma:contentTypeVersion="2" ma:contentTypeDescription="Create a new document." ma:contentTypeScope="" ma:versionID="70c9c56c868d5356a52b25ca01e9f9ea">
  <xsd:schema xmlns:xsd="http://www.w3.org/2001/XMLSchema" xmlns:xs="http://www.w3.org/2001/XMLSchema" xmlns:p="http://schemas.microsoft.com/office/2006/metadata/properties" xmlns:ns2="12958e57-d7de-4705-88b0-65f2926484f9" targetNamespace="http://schemas.microsoft.com/office/2006/metadata/properties" ma:root="true" ma:fieldsID="8b2f4c93b60865d02907d1415dc30ac8" ns2:_="">
    <xsd:import namespace="12958e57-d7de-4705-88b0-65f2926484f9"/>
    <xsd:element name="properties">
      <xsd:complexType>
        <xsd:sequence>
          <xsd:element name="documentManagement">
            <xsd:complexType>
              <xsd:all>
                <xsd:element ref="ns2:Description0" minOccurs="0"/>
                <xsd:element ref="ns2:Branding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958e57-d7de-4705-88b0-65f2926484f9" elementFormDefault="qualified">
    <xsd:import namespace="http://schemas.microsoft.com/office/2006/documentManagement/types"/>
    <xsd:import namespace="http://schemas.microsoft.com/office/infopath/2007/PartnerControls"/>
    <xsd:element name="Description0" ma:index="2" nillable="true" ma:displayName="Description" ma:description="Describe file" ma:internalName="Description0">
      <xsd:simpleType>
        <xsd:restriction base="dms:Note">
          <xsd:maxLength value="255"/>
        </xsd:restriction>
      </xsd:simpleType>
    </xsd:element>
    <xsd:element name="Branding_x0020_Type" ma:index="3" nillable="true" ma:displayName="Branding Type" ma:description="Branding effort the document supports." ma:format="Dropdown" ma:internalName="Branding_x0020_Type">
      <xsd:simpleType>
        <xsd:restriction base="dms:Choice">
          <xsd:enumeration value="Applicable to All Branding"/>
          <xsd:enumeration value="Infographic"/>
          <xsd:enumeration value="Newsletter"/>
          <xsd:enumeration value="One-Pager"/>
          <xsd:enumeration value="PowerPoint"/>
          <xsd:enumeration value="Document Template"/>
          <xsd:enumeration value="Document How T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12958e57-d7de-4705-88b0-65f2926484f9">OSERS Branded PowerPoint Template. Template includes Master Slide for: OSERS, OSEP, OSEP with IDEAs That Work logo and RSA with VR100 logo. Current version as of 03/04/2020.</Description0>
    <Branding_x0020_Type xmlns="12958e57-d7de-4705-88b0-65f2926484f9">PowerPoint</Branding_x0020_Type>
  </documentManagement>
</p:properties>
</file>

<file path=customXml/itemProps1.xml><?xml version="1.0" encoding="utf-8"?>
<ds:datastoreItem xmlns:ds="http://schemas.openxmlformats.org/officeDocument/2006/customXml" ds:itemID="{CDE7B9B6-683E-4123-A782-6D4EE44C1D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958e57-d7de-4705-88b0-65f292648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61E55E-4D67-42E2-8851-04A1C784AE7A}">
  <ds:schemaRefs>
    <ds:schemaRef ds:uri="http://schemas.microsoft.com/sharepoint/v3/contenttype/forms"/>
  </ds:schemaRefs>
</ds:datastoreItem>
</file>

<file path=customXml/itemProps3.xml><?xml version="1.0" encoding="utf-8"?>
<ds:datastoreItem xmlns:ds="http://schemas.openxmlformats.org/officeDocument/2006/customXml" ds:itemID="{6D217BE2-2741-4E9D-B9E1-A30D5E0BF2F9}">
  <ds:schemaRefs>
    <ds:schemaRef ds:uri="http://schemas.microsoft.com/office/2006/metadata/properties"/>
    <ds:schemaRef ds:uri="http://purl.org/dc/dcmitype/"/>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12958e57-d7de-4705-88b0-65f2926484f9"/>
    <ds:schemaRef ds:uri="http://purl.org/dc/terms/"/>
  </ds:schemaRefs>
</ds:datastoreItem>
</file>

<file path=docProps/app.xml><?xml version="1.0" encoding="utf-8"?>
<Properties xmlns="http://schemas.openxmlformats.org/officeDocument/2006/extended-properties" xmlns:vt="http://schemas.openxmlformats.org/officeDocument/2006/docPropsVTypes">
  <Template>HECSE 2021 OSEP Presentation</Template>
  <TotalTime>3286</TotalTime>
  <Words>2079</Words>
  <Application>Microsoft Office PowerPoint</Application>
  <PresentationFormat>Widescreen</PresentationFormat>
  <Paragraphs>315</Paragraphs>
  <Slides>23</Slides>
  <Notes>23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23</vt:i4>
      </vt:variant>
    </vt:vector>
  </HeadingPairs>
  <TitlesOfParts>
    <vt:vector size="38" baseType="lpstr">
      <vt:lpstr>Arial</vt:lpstr>
      <vt:lpstr>Arial Nova</vt:lpstr>
      <vt:lpstr>Calibri</vt:lpstr>
      <vt:lpstr>Calibri Light</vt:lpstr>
      <vt:lpstr>Century Gothic</vt:lpstr>
      <vt:lpstr>Helvetica Neue</vt:lpstr>
      <vt:lpstr>inherit</vt:lpstr>
      <vt:lpstr>Open Sans</vt:lpstr>
      <vt:lpstr>Roboto</vt:lpstr>
      <vt:lpstr>Roboto Condensed</vt:lpstr>
      <vt:lpstr>Wingdings</vt:lpstr>
      <vt:lpstr>Wingdings 3</vt:lpstr>
      <vt:lpstr>OSEP Design Masters</vt:lpstr>
      <vt:lpstr>OSEP-IDEA Design Masters</vt:lpstr>
      <vt:lpstr>RSA Design Masters</vt:lpstr>
      <vt:lpstr>2022 HECSE Winter Summit</vt:lpstr>
      <vt:lpstr>Personnel Development Program Brief Updates &amp; Resources</vt:lpstr>
      <vt:lpstr>Personnel Development Program Brief Updates &amp; Resources</vt:lpstr>
      <vt:lpstr>Secretary’s Supplemental Priorities </vt:lpstr>
      <vt:lpstr>STRATEGIC INVESTMENTS Across the Career Span</vt:lpstr>
      <vt:lpstr>CURRENT PROGRAM INVESTMENTS</vt:lpstr>
      <vt:lpstr>84.325P</vt:lpstr>
      <vt:lpstr>84.325L  </vt:lpstr>
      <vt:lpstr>84.325K – FY 2021  </vt:lpstr>
      <vt:lpstr>84.325K – FY 2022 </vt:lpstr>
      <vt:lpstr>84.325D – FY 2021  </vt:lpstr>
      <vt:lpstr>84.325D – FY 2022  </vt:lpstr>
      <vt:lpstr>CFDA 84.325 – FY 2022 Federal Forecast</vt:lpstr>
      <vt:lpstr>Data Resources</vt:lpstr>
      <vt:lpstr>OSEP Fast Facts: Personnel (April 2021)</vt:lpstr>
      <vt:lpstr>OSEP-Funded Centers</vt:lpstr>
      <vt:lpstr>OSEP Meetings</vt:lpstr>
      <vt:lpstr>2022 OSEP Internships</vt:lpstr>
      <vt:lpstr>Updates from the Division Director</vt:lpstr>
      <vt:lpstr>Questions I Comments I Other Ideas</vt:lpstr>
      <vt:lpstr>Discussion Question</vt:lpstr>
      <vt:lpstr>Discussion Question</vt:lpstr>
      <vt:lpstr>No title</vt:lpstr>
    </vt:vector>
  </TitlesOfParts>
  <Manager/>
  <Company>U.S. Department of Education, OSERS</Company>
  <LinksUpToDate>false</LinksUpToDate>
  <SharedDoc>false</SharedDoc>
  <HyperlinkBase>www.ed.gov/osers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HECSE Winter Summit</dc:title>
  <dc:subject>Special Education and Rehabilitative Services</dc:subject>
  <dc:creator>Allen, Sarah</dc:creator>
  <cp:keywords>OSERS</cp:keywords>
  <cp:lastModifiedBy>Allen, Sarah</cp:lastModifiedBy>
  <cp:revision>156</cp:revision>
  <cp:lastPrinted>2019-09-13T14:52:07Z</cp:lastPrinted>
  <dcterms:created xsi:type="dcterms:W3CDTF">2021-02-10T18:38:33Z</dcterms:created>
  <dcterms:modified xsi:type="dcterms:W3CDTF">2022-02-18T21:19:43Z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0x0101000B14D6AA401C7C469B37DD2583C5655A</vt:lpwstr>
  </property>
</Properties>
</file>